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7" r:id="rId3"/>
    <p:sldId id="269" r:id="rId4"/>
    <p:sldId id="271" r:id="rId5"/>
    <p:sldId id="272" r:id="rId6"/>
    <p:sldId id="274" r:id="rId7"/>
    <p:sldId id="289" r:id="rId8"/>
    <p:sldId id="290" r:id="rId9"/>
    <p:sldId id="291" r:id="rId10"/>
    <p:sldId id="292" r:id="rId11"/>
    <p:sldId id="293" r:id="rId12"/>
    <p:sldId id="286" r:id="rId13"/>
    <p:sldId id="276" r:id="rId14"/>
    <p:sldId id="294" r:id="rId15"/>
    <p:sldId id="295" r:id="rId16"/>
    <p:sldId id="296" r:id="rId17"/>
    <p:sldId id="273" r:id="rId18"/>
    <p:sldId id="297" r:id="rId19"/>
    <p:sldId id="298" r:id="rId20"/>
    <p:sldId id="277" r:id="rId21"/>
    <p:sldId id="278" r:id="rId22"/>
    <p:sldId id="279" r:id="rId23"/>
    <p:sldId id="280" r:id="rId24"/>
    <p:sldId id="299" r:id="rId25"/>
    <p:sldId id="281" r:id="rId26"/>
    <p:sldId id="282" r:id="rId27"/>
    <p:sldId id="283" r:id="rId28"/>
    <p:sldId id="285" r:id="rId29"/>
    <p:sldId id="288" r:id="rId30"/>
    <p:sldId id="287" r:id="rId31"/>
    <p:sldId id="26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2"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p:cViewPr varScale="1">
        <p:scale>
          <a:sx n="75" d="100"/>
          <a:sy n="75" d="100"/>
        </p:scale>
        <p:origin x="58"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5T02:00:01.207" idx="1">
    <p:pos x="6474" y="3356"/>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9050555" cy="4062651"/>
          </a:xfrm>
          <a:prstGeom prst="rect">
            <a:avLst/>
          </a:prstGeom>
          <a:solidFill>
            <a:srgbClr val="3B3B3B"/>
          </a:solidFill>
        </p:spPr>
        <p:txBody>
          <a:bodyPr wrap="none" rtlCol="0">
            <a:spAutoFit/>
          </a:bodyPr>
          <a:lstStyle/>
          <a:p>
            <a:r>
              <a:rPr lang="en-US" sz="6600" dirty="0">
                <a:solidFill>
                  <a:srgbClr val="FF6600"/>
                </a:solidFill>
              </a:rPr>
              <a:t>Exploratory Data Analysis</a:t>
            </a:r>
          </a:p>
          <a:p>
            <a:r>
              <a:rPr lang="en-US" sz="4000" b="1" i="0" dirty="0">
                <a:solidFill>
                  <a:schemeClr val="bg2"/>
                </a:solidFill>
                <a:effectLst/>
                <a:latin typeface="Lato Extended"/>
              </a:rPr>
              <a:t>G2M insight for Cab Investment firm</a:t>
            </a:r>
            <a:endParaRPr lang="en-US" sz="4000" b="1" dirty="0">
              <a:solidFill>
                <a:schemeClr val="bg2"/>
              </a:solidFill>
            </a:endParaRPr>
          </a:p>
          <a:p>
            <a:endParaRPr lang="en-US" sz="4000" b="1" dirty="0">
              <a:solidFill>
                <a:schemeClr val="bg1"/>
              </a:solidFill>
            </a:endParaRPr>
          </a:p>
          <a:p>
            <a:r>
              <a:rPr lang="en-US" sz="2800" b="1" i="0" dirty="0">
                <a:solidFill>
                  <a:schemeClr val="bg1"/>
                </a:solidFill>
                <a:effectLst/>
                <a:latin typeface="Lato Extended"/>
              </a:rPr>
              <a:t>Name : DR. Aftab Ara</a:t>
            </a:r>
            <a:br>
              <a:rPr lang="en-US" sz="2800" b="1" dirty="0">
                <a:solidFill>
                  <a:schemeClr val="bg1"/>
                </a:solidFill>
              </a:rPr>
            </a:br>
            <a:r>
              <a:rPr lang="en-US" sz="2800" b="1" i="0" dirty="0">
                <a:solidFill>
                  <a:schemeClr val="bg1"/>
                </a:solidFill>
                <a:effectLst/>
                <a:latin typeface="Lato Extended"/>
              </a:rPr>
              <a:t>Location: Saudi Arabia</a:t>
            </a:r>
            <a:br>
              <a:rPr lang="en-US" sz="2800" b="1" dirty="0">
                <a:solidFill>
                  <a:schemeClr val="bg1"/>
                </a:solidFill>
              </a:rPr>
            </a:br>
            <a:r>
              <a:rPr lang="en-US" sz="2800" b="1" i="0" dirty="0">
                <a:solidFill>
                  <a:schemeClr val="bg1"/>
                </a:solidFill>
                <a:effectLst/>
                <a:latin typeface="Lato Extended"/>
              </a:rPr>
              <a:t>Team: Data and Analytics</a:t>
            </a:r>
            <a:br>
              <a:rPr lang="en-US" sz="2800" b="1" dirty="0">
                <a:solidFill>
                  <a:schemeClr val="bg1"/>
                </a:solidFill>
              </a:rPr>
            </a:br>
            <a:r>
              <a:rPr lang="en-US" sz="2800" b="1" i="0" dirty="0">
                <a:solidFill>
                  <a:schemeClr val="bg1"/>
                </a:solidFill>
                <a:effectLst/>
                <a:latin typeface="Lato Extended"/>
              </a:rPr>
              <a:t>Date: 15-March-2021</a:t>
            </a:r>
            <a:endParaRPr lang="en-US" sz="2800" b="1" dirty="0">
              <a:solidFill>
                <a:schemeClr val="bg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8F46-EDC9-4739-81F8-D0796C9863F8}"/>
              </a:ext>
            </a:extLst>
          </p:cNvPr>
          <p:cNvSpPr>
            <a:spLocks noGrp="1"/>
          </p:cNvSpPr>
          <p:nvPr>
            <p:ph type="title"/>
          </p:nvPr>
        </p:nvSpPr>
        <p:spPr/>
        <p:txBody>
          <a:bodyPr/>
          <a:lstStyle/>
          <a:p>
            <a:r>
              <a:rPr lang="en-US" b="1" dirty="0"/>
              <a:t>Cab data with profit column</a:t>
            </a:r>
          </a:p>
        </p:txBody>
      </p:sp>
      <p:pic>
        <p:nvPicPr>
          <p:cNvPr id="4" name="Picture 3">
            <a:extLst>
              <a:ext uri="{FF2B5EF4-FFF2-40B4-BE49-F238E27FC236}">
                <a16:creationId xmlns:a16="http://schemas.microsoft.com/office/drawing/2014/main" id="{06EE193D-8364-412F-8648-D7D6363D1F01}"/>
              </a:ext>
            </a:extLst>
          </p:cNvPr>
          <p:cNvPicPr>
            <a:picLocks noChangeAspect="1"/>
          </p:cNvPicPr>
          <p:nvPr/>
        </p:nvPicPr>
        <p:blipFill rotWithShape="1">
          <a:blip r:embed="rId2"/>
          <a:srcRect l="17281" t="61739" r="24022" b="16667"/>
          <a:stretch/>
        </p:blipFill>
        <p:spPr>
          <a:xfrm>
            <a:off x="838200" y="2681799"/>
            <a:ext cx="10334559" cy="2138680"/>
          </a:xfrm>
          <a:prstGeom prst="rect">
            <a:avLst/>
          </a:prstGeom>
        </p:spPr>
      </p:pic>
    </p:spTree>
    <p:extLst>
      <p:ext uri="{BB962C8B-B14F-4D97-AF65-F5344CB8AC3E}">
        <p14:creationId xmlns:p14="http://schemas.microsoft.com/office/powerpoint/2010/main" val="2093448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54B8-269F-4EDD-833F-264052794FBE}"/>
              </a:ext>
            </a:extLst>
          </p:cNvPr>
          <p:cNvSpPr>
            <a:spLocks noGrp="1"/>
          </p:cNvSpPr>
          <p:nvPr>
            <p:ph type="title"/>
          </p:nvPr>
        </p:nvSpPr>
        <p:spPr/>
        <p:txBody>
          <a:bodyPr/>
          <a:lstStyle/>
          <a:p>
            <a:r>
              <a:rPr lang="en-US" b="1" dirty="0"/>
              <a:t>Column Information after joining Cab Data, Transaction ID, Customer ID &amp; City Tables</a:t>
            </a:r>
          </a:p>
        </p:txBody>
      </p:sp>
      <p:pic>
        <p:nvPicPr>
          <p:cNvPr id="6" name="Picture 5">
            <a:extLst>
              <a:ext uri="{FF2B5EF4-FFF2-40B4-BE49-F238E27FC236}">
                <a16:creationId xmlns:a16="http://schemas.microsoft.com/office/drawing/2014/main" id="{C008B871-7F96-45A2-8E62-DE02A88AEB09}"/>
              </a:ext>
            </a:extLst>
          </p:cNvPr>
          <p:cNvPicPr>
            <a:picLocks noChangeAspect="1"/>
          </p:cNvPicPr>
          <p:nvPr/>
        </p:nvPicPr>
        <p:blipFill rotWithShape="1">
          <a:blip r:embed="rId2"/>
          <a:srcRect l="14674" t="46957" r="45869" b="10000"/>
          <a:stretch/>
        </p:blipFill>
        <p:spPr>
          <a:xfrm>
            <a:off x="1789043" y="1683328"/>
            <a:ext cx="7315200" cy="4488872"/>
          </a:xfrm>
          <a:prstGeom prst="rect">
            <a:avLst/>
          </a:prstGeom>
        </p:spPr>
      </p:pic>
    </p:spTree>
    <p:extLst>
      <p:ext uri="{BB962C8B-B14F-4D97-AF65-F5344CB8AC3E}">
        <p14:creationId xmlns:p14="http://schemas.microsoft.com/office/powerpoint/2010/main" val="3300677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BD48-E58B-4775-9161-4EE81CCDB497}"/>
              </a:ext>
            </a:extLst>
          </p:cNvPr>
          <p:cNvSpPr>
            <a:spLocks noGrp="1"/>
          </p:cNvSpPr>
          <p:nvPr>
            <p:ph type="title"/>
          </p:nvPr>
        </p:nvSpPr>
        <p:spPr/>
        <p:txBody>
          <a:bodyPr/>
          <a:lstStyle/>
          <a:p>
            <a:r>
              <a:rPr lang="en-US" b="1" dirty="0"/>
              <a:t>Assumptions taken</a:t>
            </a:r>
          </a:p>
        </p:txBody>
      </p:sp>
      <p:sp>
        <p:nvSpPr>
          <p:cNvPr id="3" name="Content Placeholder 2">
            <a:extLst>
              <a:ext uri="{FF2B5EF4-FFF2-40B4-BE49-F238E27FC236}">
                <a16:creationId xmlns:a16="http://schemas.microsoft.com/office/drawing/2014/main" id="{B3A78C88-A936-4D7B-9C2F-F2F63224D414}"/>
              </a:ext>
            </a:extLst>
          </p:cNvPr>
          <p:cNvSpPr>
            <a:spLocks noGrp="1"/>
          </p:cNvSpPr>
          <p:nvPr>
            <p:ph idx="1"/>
          </p:nvPr>
        </p:nvSpPr>
        <p:spPr/>
        <p:txBody>
          <a:bodyPr/>
          <a:lstStyle/>
          <a:p>
            <a:pPr marL="0" indent="0">
              <a:buNone/>
            </a:pPr>
            <a:r>
              <a:rPr lang="en-US" dirty="0"/>
              <a:t>We are analyzing the data based on the assumption that the Yellow cab is better than Pink Cab</a:t>
            </a:r>
          </a:p>
          <a:p>
            <a:pPr marL="0" indent="0">
              <a:buNone/>
            </a:pPr>
            <a:endParaRPr lang="en-US" dirty="0"/>
          </a:p>
        </p:txBody>
      </p:sp>
    </p:spTree>
    <p:extLst>
      <p:ext uri="{BB962C8B-B14F-4D97-AF65-F5344CB8AC3E}">
        <p14:creationId xmlns:p14="http://schemas.microsoft.com/office/powerpoint/2010/main" val="1432674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F8AB-8BC3-4DF0-AB8C-5A714662F9FB}"/>
              </a:ext>
            </a:extLst>
          </p:cNvPr>
          <p:cNvSpPr>
            <a:spLocks noGrp="1"/>
          </p:cNvSpPr>
          <p:nvPr>
            <p:ph type="title"/>
          </p:nvPr>
        </p:nvSpPr>
        <p:spPr/>
        <p:txBody>
          <a:bodyPr>
            <a:normAutofit fontScale="90000"/>
          </a:bodyPr>
          <a:lstStyle/>
          <a:p>
            <a:br>
              <a:rPr lang="en-US" sz="4400" b="1" dirty="0"/>
            </a:br>
            <a:r>
              <a:rPr lang="en-US" sz="4400" b="1" dirty="0"/>
              <a:t>Analysis-Profit earned being dependent on Company </a:t>
            </a:r>
            <a:br>
              <a:rPr lang="en-US" sz="4400" dirty="0"/>
            </a:br>
            <a:endParaRPr lang="en-US" dirty="0"/>
          </a:p>
        </p:txBody>
      </p:sp>
      <p:pic>
        <p:nvPicPr>
          <p:cNvPr id="4" name="Picture 3">
            <a:extLst>
              <a:ext uri="{FF2B5EF4-FFF2-40B4-BE49-F238E27FC236}">
                <a16:creationId xmlns:a16="http://schemas.microsoft.com/office/drawing/2014/main" id="{B1852DC8-FCA3-413E-80F3-C72C04EF9EE5}"/>
              </a:ext>
            </a:extLst>
          </p:cNvPr>
          <p:cNvPicPr>
            <a:picLocks noChangeAspect="1"/>
          </p:cNvPicPr>
          <p:nvPr/>
        </p:nvPicPr>
        <p:blipFill rotWithShape="1">
          <a:blip r:embed="rId2"/>
          <a:srcRect l="20463" t="-1" r="42608" b="20871"/>
          <a:stretch/>
        </p:blipFill>
        <p:spPr>
          <a:xfrm>
            <a:off x="5327375" y="1690688"/>
            <a:ext cx="4502426" cy="5426765"/>
          </a:xfrm>
          <a:prstGeom prst="rect">
            <a:avLst/>
          </a:prstGeom>
        </p:spPr>
      </p:pic>
      <p:pic>
        <p:nvPicPr>
          <p:cNvPr id="6" name="Picture 5">
            <a:extLst>
              <a:ext uri="{FF2B5EF4-FFF2-40B4-BE49-F238E27FC236}">
                <a16:creationId xmlns:a16="http://schemas.microsoft.com/office/drawing/2014/main" id="{1A5CA1F9-5342-487E-A980-719EDD2648E0}"/>
              </a:ext>
            </a:extLst>
          </p:cNvPr>
          <p:cNvPicPr>
            <a:picLocks noChangeAspect="1"/>
          </p:cNvPicPr>
          <p:nvPr/>
        </p:nvPicPr>
        <p:blipFill rotWithShape="1">
          <a:blip r:embed="rId3"/>
          <a:srcRect l="2608" t="17971" r="72853" b="37826"/>
          <a:stretch/>
        </p:blipFill>
        <p:spPr>
          <a:xfrm>
            <a:off x="695738" y="1690688"/>
            <a:ext cx="4502426" cy="5147631"/>
          </a:xfrm>
          <a:prstGeom prst="rect">
            <a:avLst/>
          </a:prstGeom>
        </p:spPr>
      </p:pic>
      <p:sp>
        <p:nvSpPr>
          <p:cNvPr id="7" name="TextBox 6">
            <a:extLst>
              <a:ext uri="{FF2B5EF4-FFF2-40B4-BE49-F238E27FC236}">
                <a16:creationId xmlns:a16="http://schemas.microsoft.com/office/drawing/2014/main" id="{45DBF727-C6BB-41A6-8CD9-C7135B8487E9}"/>
              </a:ext>
            </a:extLst>
          </p:cNvPr>
          <p:cNvSpPr txBox="1"/>
          <p:nvPr/>
        </p:nvSpPr>
        <p:spPr>
          <a:xfrm rot="10800000" flipH="1" flipV="1">
            <a:off x="9959013" y="2337308"/>
            <a:ext cx="1749284" cy="1600438"/>
          </a:xfrm>
          <a:prstGeom prst="rect">
            <a:avLst/>
          </a:prstGeom>
          <a:solidFill>
            <a:schemeClr val="accent2">
              <a:lumMod val="40000"/>
              <a:lumOff val="60000"/>
            </a:schemeClr>
          </a:solidFill>
        </p:spPr>
        <p:txBody>
          <a:bodyPr wrap="square" rtlCol="0">
            <a:spAutoFit/>
          </a:bodyPr>
          <a:lstStyle/>
          <a:p>
            <a:r>
              <a:rPr lang="en-US" sz="1400" b="1" dirty="0"/>
              <a:t>The conclusion which can be drawn from  the graph that the Yellow Cab can be seen having more profit with New York with 27%  </a:t>
            </a:r>
          </a:p>
        </p:txBody>
      </p:sp>
      <p:pic>
        <p:nvPicPr>
          <p:cNvPr id="5" name="Picture 4">
            <a:extLst>
              <a:ext uri="{FF2B5EF4-FFF2-40B4-BE49-F238E27FC236}">
                <a16:creationId xmlns:a16="http://schemas.microsoft.com/office/drawing/2014/main" id="{B33D513B-D563-4BF3-94AD-28BE8332C4BB}"/>
              </a:ext>
            </a:extLst>
          </p:cNvPr>
          <p:cNvPicPr>
            <a:picLocks noChangeAspect="1"/>
          </p:cNvPicPr>
          <p:nvPr/>
        </p:nvPicPr>
        <p:blipFill rotWithShape="1">
          <a:blip r:embed="rId4"/>
          <a:srcRect l="15000" t="50000" r="55000" b="15362"/>
          <a:stretch/>
        </p:blipFill>
        <p:spPr>
          <a:xfrm>
            <a:off x="8763000" y="4584365"/>
            <a:ext cx="3657601" cy="2375452"/>
          </a:xfrm>
          <a:prstGeom prst="rect">
            <a:avLst/>
          </a:prstGeom>
        </p:spPr>
      </p:pic>
    </p:spTree>
    <p:extLst>
      <p:ext uri="{BB962C8B-B14F-4D97-AF65-F5344CB8AC3E}">
        <p14:creationId xmlns:p14="http://schemas.microsoft.com/office/powerpoint/2010/main" val="3068345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B5129-1ABD-439C-9698-0DFBDAD2A356}"/>
              </a:ext>
            </a:extLst>
          </p:cNvPr>
          <p:cNvSpPr>
            <a:spLocks noGrp="1"/>
          </p:cNvSpPr>
          <p:nvPr>
            <p:ph type="title"/>
          </p:nvPr>
        </p:nvSpPr>
        <p:spPr>
          <a:xfrm>
            <a:off x="838200" y="325368"/>
            <a:ext cx="10515600" cy="1325563"/>
          </a:xfrm>
        </p:spPr>
        <p:txBody>
          <a:bodyPr/>
          <a:lstStyle/>
          <a:p>
            <a:r>
              <a:rPr lang="en-US" b="1" dirty="0"/>
              <a:t>Yearly Analysis of company</a:t>
            </a:r>
          </a:p>
        </p:txBody>
      </p:sp>
      <p:pic>
        <p:nvPicPr>
          <p:cNvPr id="3" name="Picture 2">
            <a:extLst>
              <a:ext uri="{FF2B5EF4-FFF2-40B4-BE49-F238E27FC236}">
                <a16:creationId xmlns:a16="http://schemas.microsoft.com/office/drawing/2014/main" id="{34ED2FB2-EF98-41AE-8C93-FD225B2EC1DB}"/>
              </a:ext>
            </a:extLst>
          </p:cNvPr>
          <p:cNvPicPr>
            <a:picLocks noChangeAspect="1"/>
          </p:cNvPicPr>
          <p:nvPr/>
        </p:nvPicPr>
        <p:blipFill rotWithShape="1">
          <a:blip r:embed="rId2"/>
          <a:srcRect l="15000" t="50000" r="55000" b="15362"/>
          <a:stretch/>
        </p:blipFill>
        <p:spPr>
          <a:xfrm>
            <a:off x="696890" y="1928192"/>
            <a:ext cx="4867776" cy="3161408"/>
          </a:xfrm>
          <a:prstGeom prst="rect">
            <a:avLst/>
          </a:prstGeom>
        </p:spPr>
      </p:pic>
      <p:sp>
        <p:nvSpPr>
          <p:cNvPr id="4" name="TextBox 3">
            <a:extLst>
              <a:ext uri="{FF2B5EF4-FFF2-40B4-BE49-F238E27FC236}">
                <a16:creationId xmlns:a16="http://schemas.microsoft.com/office/drawing/2014/main" id="{70D281BB-B475-43E9-B2CE-AE1DBDA96CF2}"/>
              </a:ext>
            </a:extLst>
          </p:cNvPr>
          <p:cNvSpPr txBox="1"/>
          <p:nvPr/>
        </p:nvSpPr>
        <p:spPr>
          <a:xfrm>
            <a:off x="1272209" y="5327104"/>
            <a:ext cx="4174435" cy="369332"/>
          </a:xfrm>
          <a:prstGeom prst="rect">
            <a:avLst/>
          </a:prstGeom>
          <a:solidFill>
            <a:srgbClr val="FFC000"/>
          </a:solidFill>
        </p:spPr>
        <p:txBody>
          <a:bodyPr wrap="square" rtlCol="0">
            <a:spAutoFit/>
          </a:bodyPr>
          <a:lstStyle/>
          <a:p>
            <a:r>
              <a:rPr lang="en-US" dirty="0"/>
              <a:t>Average yearly profit  of the pink cab</a:t>
            </a:r>
          </a:p>
        </p:txBody>
      </p:sp>
      <p:pic>
        <p:nvPicPr>
          <p:cNvPr id="8" name="Picture 7">
            <a:extLst>
              <a:ext uri="{FF2B5EF4-FFF2-40B4-BE49-F238E27FC236}">
                <a16:creationId xmlns:a16="http://schemas.microsoft.com/office/drawing/2014/main" id="{66D4CC6C-3301-4F86-A259-EC449A78217A}"/>
              </a:ext>
            </a:extLst>
          </p:cNvPr>
          <p:cNvPicPr>
            <a:picLocks noChangeAspect="1"/>
          </p:cNvPicPr>
          <p:nvPr/>
        </p:nvPicPr>
        <p:blipFill rotWithShape="1">
          <a:blip r:embed="rId3"/>
          <a:srcRect l="16466" t="58841" r="52556" b="6376"/>
          <a:stretch/>
        </p:blipFill>
        <p:spPr>
          <a:xfrm>
            <a:off x="6193877" y="2001039"/>
            <a:ext cx="4659354" cy="2942749"/>
          </a:xfrm>
          <a:prstGeom prst="rect">
            <a:avLst/>
          </a:prstGeom>
        </p:spPr>
      </p:pic>
      <p:sp>
        <p:nvSpPr>
          <p:cNvPr id="9" name="TextBox 8">
            <a:extLst>
              <a:ext uri="{FF2B5EF4-FFF2-40B4-BE49-F238E27FC236}">
                <a16:creationId xmlns:a16="http://schemas.microsoft.com/office/drawing/2014/main" id="{5FA2DD7E-06EA-4103-9B4C-8C6660D5CC7E}"/>
              </a:ext>
            </a:extLst>
          </p:cNvPr>
          <p:cNvSpPr txBox="1"/>
          <p:nvPr/>
        </p:nvSpPr>
        <p:spPr>
          <a:xfrm>
            <a:off x="6828182" y="5327104"/>
            <a:ext cx="3448878" cy="369332"/>
          </a:xfrm>
          <a:prstGeom prst="rect">
            <a:avLst/>
          </a:prstGeom>
          <a:solidFill>
            <a:srgbClr val="FFC000"/>
          </a:solidFill>
        </p:spPr>
        <p:txBody>
          <a:bodyPr wrap="square" rtlCol="0">
            <a:spAutoFit/>
          </a:bodyPr>
          <a:lstStyle/>
          <a:p>
            <a:r>
              <a:rPr lang="en-US" dirty="0"/>
              <a:t>Average Yearly profit of Yellow Cab</a:t>
            </a:r>
          </a:p>
        </p:txBody>
      </p:sp>
      <p:cxnSp>
        <p:nvCxnSpPr>
          <p:cNvPr id="17" name="Straight Arrow Connector 16">
            <a:extLst>
              <a:ext uri="{FF2B5EF4-FFF2-40B4-BE49-F238E27FC236}">
                <a16:creationId xmlns:a16="http://schemas.microsoft.com/office/drawing/2014/main" id="{00164DF3-4543-4E79-AD8F-60BEEC7E421D}"/>
              </a:ext>
            </a:extLst>
          </p:cNvPr>
          <p:cNvCxnSpPr/>
          <p:nvPr/>
        </p:nvCxnSpPr>
        <p:spPr>
          <a:xfrm flipH="1">
            <a:off x="5019261" y="655983"/>
            <a:ext cx="4353339" cy="1262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B4B23D-77F8-4A5B-B333-819052521078}"/>
              </a:ext>
            </a:extLst>
          </p:cNvPr>
          <p:cNvCxnSpPr/>
          <p:nvPr/>
        </p:nvCxnSpPr>
        <p:spPr>
          <a:xfrm flipH="1">
            <a:off x="8756374" y="815009"/>
            <a:ext cx="934278" cy="111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49365B-B2CA-4A87-8FA5-30E11A0CA0E4}"/>
              </a:ext>
            </a:extLst>
          </p:cNvPr>
          <p:cNvSpPr txBox="1"/>
          <p:nvPr/>
        </p:nvSpPr>
        <p:spPr>
          <a:xfrm>
            <a:off x="9501809" y="516835"/>
            <a:ext cx="2097156" cy="1754326"/>
          </a:xfrm>
          <a:prstGeom prst="rect">
            <a:avLst/>
          </a:prstGeom>
          <a:solidFill>
            <a:srgbClr val="FFC000"/>
          </a:solidFill>
        </p:spPr>
        <p:txBody>
          <a:bodyPr wrap="square" rtlCol="0">
            <a:spAutoFit/>
          </a:bodyPr>
          <a:lstStyle/>
          <a:p>
            <a:r>
              <a:rPr lang="en-US" dirty="0"/>
              <a:t>Analysis of the two bar chart summarizes that the Yellow Cab has more yearly profit than the pink Cab </a:t>
            </a:r>
          </a:p>
        </p:txBody>
      </p:sp>
    </p:spTree>
    <p:extLst>
      <p:ext uri="{BB962C8B-B14F-4D97-AF65-F5344CB8AC3E}">
        <p14:creationId xmlns:p14="http://schemas.microsoft.com/office/powerpoint/2010/main" val="1233069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266F-A6F1-41E8-A2D2-70D49384FE52}"/>
              </a:ext>
            </a:extLst>
          </p:cNvPr>
          <p:cNvSpPr>
            <a:spLocks noGrp="1"/>
          </p:cNvSpPr>
          <p:nvPr>
            <p:ph type="title"/>
          </p:nvPr>
        </p:nvSpPr>
        <p:spPr/>
        <p:txBody>
          <a:bodyPr/>
          <a:lstStyle/>
          <a:p>
            <a:r>
              <a:rPr lang="en-US" b="1" dirty="0"/>
              <a:t>Analysis- Travel frequency/Month</a:t>
            </a:r>
          </a:p>
        </p:txBody>
      </p:sp>
      <p:pic>
        <p:nvPicPr>
          <p:cNvPr id="4" name="Picture 3">
            <a:extLst>
              <a:ext uri="{FF2B5EF4-FFF2-40B4-BE49-F238E27FC236}">
                <a16:creationId xmlns:a16="http://schemas.microsoft.com/office/drawing/2014/main" id="{D8F8C01D-DA28-4B4A-A8C7-F70EA3A4D8CD}"/>
              </a:ext>
            </a:extLst>
          </p:cNvPr>
          <p:cNvPicPr>
            <a:picLocks noChangeAspect="1"/>
          </p:cNvPicPr>
          <p:nvPr/>
        </p:nvPicPr>
        <p:blipFill rotWithShape="1">
          <a:blip r:embed="rId2"/>
          <a:srcRect l="16141" t="31305" r="18071" b="19275"/>
          <a:stretch/>
        </p:blipFill>
        <p:spPr>
          <a:xfrm>
            <a:off x="509607" y="2146851"/>
            <a:ext cx="9479220" cy="4005471"/>
          </a:xfrm>
          <a:prstGeom prst="rect">
            <a:avLst/>
          </a:prstGeom>
        </p:spPr>
      </p:pic>
      <p:sp>
        <p:nvSpPr>
          <p:cNvPr id="6" name="TextBox 5">
            <a:extLst>
              <a:ext uri="{FF2B5EF4-FFF2-40B4-BE49-F238E27FC236}">
                <a16:creationId xmlns:a16="http://schemas.microsoft.com/office/drawing/2014/main" id="{DA2109DE-E869-40D0-A866-D33C1BEACB30}"/>
              </a:ext>
            </a:extLst>
          </p:cNvPr>
          <p:cNvSpPr txBox="1"/>
          <p:nvPr/>
        </p:nvSpPr>
        <p:spPr>
          <a:xfrm>
            <a:off x="9988827" y="2673626"/>
            <a:ext cx="1858616" cy="1477328"/>
          </a:xfrm>
          <a:prstGeom prst="rect">
            <a:avLst/>
          </a:prstGeom>
          <a:solidFill>
            <a:srgbClr val="FFC000"/>
          </a:solidFill>
        </p:spPr>
        <p:txBody>
          <a:bodyPr wrap="square" rtlCol="0">
            <a:spAutoFit/>
          </a:bodyPr>
          <a:lstStyle/>
          <a:p>
            <a:r>
              <a:rPr lang="en-US" dirty="0"/>
              <a:t>Travel frequency per month shows more travel during the end of the year</a:t>
            </a:r>
          </a:p>
        </p:txBody>
      </p:sp>
    </p:spTree>
    <p:extLst>
      <p:ext uri="{BB962C8B-B14F-4D97-AF65-F5344CB8AC3E}">
        <p14:creationId xmlns:p14="http://schemas.microsoft.com/office/powerpoint/2010/main" val="1765408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60E1-BBD1-4E37-A9E1-04A6566C2B0C}"/>
              </a:ext>
            </a:extLst>
          </p:cNvPr>
          <p:cNvSpPr>
            <a:spLocks noGrp="1"/>
          </p:cNvSpPr>
          <p:nvPr>
            <p:ph type="title"/>
          </p:nvPr>
        </p:nvSpPr>
        <p:spPr/>
        <p:txBody>
          <a:bodyPr/>
          <a:lstStyle/>
          <a:p>
            <a:r>
              <a:rPr lang="en-US" b="1" dirty="0"/>
              <a:t>Analysis-Travel Frequency/Year</a:t>
            </a:r>
          </a:p>
        </p:txBody>
      </p:sp>
      <p:pic>
        <p:nvPicPr>
          <p:cNvPr id="4" name="Picture 3">
            <a:extLst>
              <a:ext uri="{FF2B5EF4-FFF2-40B4-BE49-F238E27FC236}">
                <a16:creationId xmlns:a16="http://schemas.microsoft.com/office/drawing/2014/main" id="{C4E259A3-6F54-4962-908B-FBC69F78B8CE}"/>
              </a:ext>
            </a:extLst>
          </p:cNvPr>
          <p:cNvPicPr>
            <a:picLocks noChangeAspect="1"/>
          </p:cNvPicPr>
          <p:nvPr/>
        </p:nvPicPr>
        <p:blipFill rotWithShape="1">
          <a:blip r:embed="rId2"/>
          <a:srcRect l="16875" t="40000" r="20190" b="6957"/>
          <a:stretch/>
        </p:blipFill>
        <p:spPr>
          <a:xfrm>
            <a:off x="728868" y="2136913"/>
            <a:ext cx="8951846" cy="4244010"/>
          </a:xfrm>
          <a:prstGeom prst="rect">
            <a:avLst/>
          </a:prstGeom>
        </p:spPr>
      </p:pic>
      <p:sp>
        <p:nvSpPr>
          <p:cNvPr id="5" name="TextBox 4">
            <a:extLst>
              <a:ext uri="{FF2B5EF4-FFF2-40B4-BE49-F238E27FC236}">
                <a16:creationId xmlns:a16="http://schemas.microsoft.com/office/drawing/2014/main" id="{957C9B44-082A-409A-951F-E80CB63749E7}"/>
              </a:ext>
            </a:extLst>
          </p:cNvPr>
          <p:cNvSpPr txBox="1"/>
          <p:nvPr/>
        </p:nvSpPr>
        <p:spPr>
          <a:xfrm>
            <a:off x="9809922" y="2912165"/>
            <a:ext cx="1918252" cy="2031325"/>
          </a:xfrm>
          <a:prstGeom prst="rect">
            <a:avLst/>
          </a:prstGeom>
          <a:solidFill>
            <a:srgbClr val="FFC000"/>
          </a:solidFill>
        </p:spPr>
        <p:txBody>
          <a:bodyPr wrap="square" rtlCol="0">
            <a:spAutoFit/>
          </a:bodyPr>
          <a:lstStyle/>
          <a:p>
            <a:r>
              <a:rPr lang="en-US" dirty="0"/>
              <a:t>The chart helps us to confirm that in 2017 there was maximum trips in comparison to Year 2016 and 2018.</a:t>
            </a:r>
          </a:p>
        </p:txBody>
      </p:sp>
    </p:spTree>
    <p:extLst>
      <p:ext uri="{BB962C8B-B14F-4D97-AF65-F5344CB8AC3E}">
        <p14:creationId xmlns:p14="http://schemas.microsoft.com/office/powerpoint/2010/main" val="1782673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0501-C2CD-4A4A-93CD-7511885C93EE}"/>
              </a:ext>
            </a:extLst>
          </p:cNvPr>
          <p:cNvSpPr>
            <a:spLocks noGrp="1"/>
          </p:cNvSpPr>
          <p:nvPr>
            <p:ph type="title"/>
          </p:nvPr>
        </p:nvSpPr>
        <p:spPr>
          <a:xfrm>
            <a:off x="477078" y="238539"/>
            <a:ext cx="10876722" cy="1452149"/>
          </a:xfrm>
        </p:spPr>
        <p:txBody>
          <a:bodyPr/>
          <a:lstStyle/>
          <a:p>
            <a:r>
              <a:rPr lang="en-US" b="1" dirty="0"/>
              <a:t>Analysis -Cost of Trip by City and Company</a:t>
            </a:r>
          </a:p>
        </p:txBody>
      </p:sp>
      <p:pic>
        <p:nvPicPr>
          <p:cNvPr id="3" name="Picture 2">
            <a:extLst>
              <a:ext uri="{FF2B5EF4-FFF2-40B4-BE49-F238E27FC236}">
                <a16:creationId xmlns:a16="http://schemas.microsoft.com/office/drawing/2014/main" id="{51FC72DD-6D07-49A9-8480-60023F55C284}"/>
              </a:ext>
            </a:extLst>
          </p:cNvPr>
          <p:cNvPicPr/>
          <p:nvPr/>
        </p:nvPicPr>
        <p:blipFill rotWithShape="1">
          <a:blip r:embed="rId2"/>
          <a:srcRect l="2564" t="19602" r="48461" b="23874"/>
          <a:stretch/>
        </p:blipFill>
        <p:spPr bwMode="auto">
          <a:xfrm>
            <a:off x="218661" y="1838740"/>
            <a:ext cx="4263887" cy="5059016"/>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8065A38A-727A-4E39-943F-29D1910AB01F}"/>
              </a:ext>
            </a:extLst>
          </p:cNvPr>
          <p:cNvPicPr/>
          <p:nvPr/>
        </p:nvPicPr>
        <p:blipFill rotWithShape="1">
          <a:blip r:embed="rId2"/>
          <a:srcRect l="50641" t="13448" r="11795" b="23875"/>
          <a:stretch/>
        </p:blipFill>
        <p:spPr bwMode="auto">
          <a:xfrm>
            <a:off x="4482548" y="1803953"/>
            <a:ext cx="4810539" cy="4646543"/>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18B0693-4EBD-454F-8910-AAC5537BDF0A}"/>
              </a:ext>
            </a:extLst>
          </p:cNvPr>
          <p:cNvSpPr txBox="1"/>
          <p:nvPr/>
        </p:nvSpPr>
        <p:spPr>
          <a:xfrm>
            <a:off x="9432234" y="2792896"/>
            <a:ext cx="2097157" cy="1384995"/>
          </a:xfrm>
          <a:prstGeom prst="rect">
            <a:avLst/>
          </a:prstGeom>
          <a:solidFill>
            <a:schemeClr val="accent2">
              <a:lumMod val="40000"/>
              <a:lumOff val="60000"/>
            </a:schemeClr>
          </a:solidFill>
        </p:spPr>
        <p:txBody>
          <a:bodyPr wrap="square" rtlCol="0">
            <a:spAutoFit/>
          </a:bodyPr>
          <a:lstStyle/>
          <a:p>
            <a:r>
              <a:rPr lang="en-US" sz="1400" b="1" dirty="0"/>
              <a:t>While comparing   City visit in relation to company record shows pink Cab with 23.6% of records and  Yellow Car with 76.4% .</a:t>
            </a:r>
            <a:endParaRPr lang="en-US" sz="1400" dirty="0"/>
          </a:p>
        </p:txBody>
      </p:sp>
      <p:pic>
        <p:nvPicPr>
          <p:cNvPr id="7" name="Picture 6">
            <a:extLst>
              <a:ext uri="{FF2B5EF4-FFF2-40B4-BE49-F238E27FC236}">
                <a16:creationId xmlns:a16="http://schemas.microsoft.com/office/drawing/2014/main" id="{9733DAFD-CE23-41B9-A635-E84804F643B4}"/>
              </a:ext>
            </a:extLst>
          </p:cNvPr>
          <p:cNvPicPr>
            <a:picLocks noChangeAspect="1"/>
          </p:cNvPicPr>
          <p:nvPr/>
        </p:nvPicPr>
        <p:blipFill rotWithShape="1">
          <a:blip r:embed="rId3"/>
          <a:srcRect l="12228" t="26232" r="24348" b="7391"/>
          <a:stretch/>
        </p:blipFill>
        <p:spPr>
          <a:xfrm>
            <a:off x="8464826" y="4479980"/>
            <a:ext cx="3727174" cy="2194146"/>
          </a:xfrm>
          <a:prstGeom prst="rect">
            <a:avLst/>
          </a:prstGeom>
        </p:spPr>
      </p:pic>
    </p:spTree>
    <p:extLst>
      <p:ext uri="{BB962C8B-B14F-4D97-AF65-F5344CB8AC3E}">
        <p14:creationId xmlns:p14="http://schemas.microsoft.com/office/powerpoint/2010/main" val="3710004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409C-202C-439B-9412-5FAD34767831}"/>
              </a:ext>
            </a:extLst>
          </p:cNvPr>
          <p:cNvSpPr>
            <a:spLocks noGrp="1"/>
          </p:cNvSpPr>
          <p:nvPr>
            <p:ph type="title"/>
          </p:nvPr>
        </p:nvSpPr>
        <p:spPr/>
        <p:txBody>
          <a:bodyPr/>
          <a:lstStyle/>
          <a:p>
            <a:r>
              <a:rPr lang="en-US" b="1" dirty="0"/>
              <a:t>Analysis-Payment Mode</a:t>
            </a:r>
          </a:p>
        </p:txBody>
      </p:sp>
      <p:pic>
        <p:nvPicPr>
          <p:cNvPr id="4" name="Picture 3">
            <a:extLst>
              <a:ext uri="{FF2B5EF4-FFF2-40B4-BE49-F238E27FC236}">
                <a16:creationId xmlns:a16="http://schemas.microsoft.com/office/drawing/2014/main" id="{A13D87F4-F0FB-4327-BEA2-64F36C4D8D2D}"/>
              </a:ext>
            </a:extLst>
          </p:cNvPr>
          <p:cNvPicPr>
            <a:picLocks noChangeAspect="1"/>
          </p:cNvPicPr>
          <p:nvPr/>
        </p:nvPicPr>
        <p:blipFill rotWithShape="1">
          <a:blip r:embed="rId2"/>
          <a:srcRect l="16793" t="57681" r="53288" b="9855"/>
          <a:stretch/>
        </p:blipFill>
        <p:spPr>
          <a:xfrm>
            <a:off x="144961" y="2554356"/>
            <a:ext cx="5520344" cy="3369365"/>
          </a:xfrm>
          <a:prstGeom prst="rect">
            <a:avLst/>
          </a:prstGeom>
        </p:spPr>
      </p:pic>
      <p:sp>
        <p:nvSpPr>
          <p:cNvPr id="5" name="TextBox 4">
            <a:extLst>
              <a:ext uri="{FF2B5EF4-FFF2-40B4-BE49-F238E27FC236}">
                <a16:creationId xmlns:a16="http://schemas.microsoft.com/office/drawing/2014/main" id="{19153C5A-8C98-4F90-B446-DE66D4240856}"/>
              </a:ext>
            </a:extLst>
          </p:cNvPr>
          <p:cNvSpPr txBox="1"/>
          <p:nvPr/>
        </p:nvSpPr>
        <p:spPr>
          <a:xfrm>
            <a:off x="6589643" y="2713383"/>
            <a:ext cx="2822714" cy="1200329"/>
          </a:xfrm>
          <a:prstGeom prst="rect">
            <a:avLst/>
          </a:prstGeom>
          <a:solidFill>
            <a:srgbClr val="FFC000"/>
          </a:solidFill>
        </p:spPr>
        <p:txBody>
          <a:bodyPr wrap="square" rtlCol="0">
            <a:spAutoFit/>
          </a:bodyPr>
          <a:lstStyle/>
          <a:p>
            <a:r>
              <a:rPr lang="en-US" dirty="0"/>
              <a:t>The payment mode analysis by both the Yellow and Pink Cab’s are equally distributed for cash and Card</a:t>
            </a:r>
          </a:p>
        </p:txBody>
      </p:sp>
    </p:spTree>
    <p:extLst>
      <p:ext uri="{BB962C8B-B14F-4D97-AF65-F5344CB8AC3E}">
        <p14:creationId xmlns:p14="http://schemas.microsoft.com/office/powerpoint/2010/main" val="445057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A150-9142-4C69-987E-39C706D27315}"/>
              </a:ext>
            </a:extLst>
          </p:cNvPr>
          <p:cNvSpPr>
            <a:spLocks noGrp="1"/>
          </p:cNvSpPr>
          <p:nvPr>
            <p:ph type="title"/>
          </p:nvPr>
        </p:nvSpPr>
        <p:spPr/>
        <p:txBody>
          <a:bodyPr/>
          <a:lstStyle/>
          <a:p>
            <a:r>
              <a:rPr lang="en-US" b="1" dirty="0"/>
              <a:t>Analysis-Payment mode and Profit</a:t>
            </a:r>
          </a:p>
        </p:txBody>
      </p:sp>
      <p:pic>
        <p:nvPicPr>
          <p:cNvPr id="4" name="Picture 3">
            <a:extLst>
              <a:ext uri="{FF2B5EF4-FFF2-40B4-BE49-F238E27FC236}">
                <a16:creationId xmlns:a16="http://schemas.microsoft.com/office/drawing/2014/main" id="{44052BA9-57E3-48A6-AEED-9775F9EE05F4}"/>
              </a:ext>
            </a:extLst>
          </p:cNvPr>
          <p:cNvPicPr>
            <a:picLocks noChangeAspect="1"/>
          </p:cNvPicPr>
          <p:nvPr/>
        </p:nvPicPr>
        <p:blipFill rotWithShape="1">
          <a:blip r:embed="rId2"/>
          <a:srcRect l="15407" t="46376" r="52962" b="19855"/>
          <a:stretch/>
        </p:blipFill>
        <p:spPr>
          <a:xfrm>
            <a:off x="838200" y="2037522"/>
            <a:ext cx="7290844" cy="4378263"/>
          </a:xfrm>
          <a:prstGeom prst="rect">
            <a:avLst/>
          </a:prstGeom>
        </p:spPr>
      </p:pic>
      <p:sp>
        <p:nvSpPr>
          <p:cNvPr id="6" name="TextBox 5">
            <a:extLst>
              <a:ext uri="{FF2B5EF4-FFF2-40B4-BE49-F238E27FC236}">
                <a16:creationId xmlns:a16="http://schemas.microsoft.com/office/drawing/2014/main" id="{AC5FC09C-A599-4434-AEC4-7685AD3ACC84}"/>
              </a:ext>
            </a:extLst>
          </p:cNvPr>
          <p:cNvSpPr txBox="1"/>
          <p:nvPr/>
        </p:nvSpPr>
        <p:spPr>
          <a:xfrm>
            <a:off x="8517835" y="2584174"/>
            <a:ext cx="3011556" cy="923330"/>
          </a:xfrm>
          <a:prstGeom prst="rect">
            <a:avLst/>
          </a:prstGeom>
          <a:solidFill>
            <a:srgbClr val="FFC000"/>
          </a:solidFill>
        </p:spPr>
        <p:txBody>
          <a:bodyPr wrap="square" rtlCol="0">
            <a:spAutoFit/>
          </a:bodyPr>
          <a:lstStyle/>
          <a:p>
            <a:r>
              <a:rPr lang="en-US" dirty="0"/>
              <a:t>The analysis of Payment mode and profit for both the companies are equal</a:t>
            </a:r>
          </a:p>
        </p:txBody>
      </p:sp>
    </p:spTree>
    <p:extLst>
      <p:ext uri="{BB962C8B-B14F-4D97-AF65-F5344CB8AC3E}">
        <p14:creationId xmlns:p14="http://schemas.microsoft.com/office/powerpoint/2010/main" val="144021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Executive Summary</a:t>
            </a:r>
          </a:p>
          <a:p>
            <a:pPr algn="just"/>
            <a:r>
              <a:rPr lang="en-US" sz="2800" dirty="0">
                <a:solidFill>
                  <a:srgbClr val="FF6600"/>
                </a:solidFill>
              </a:rPr>
              <a:t>         Problem Statement</a:t>
            </a:r>
          </a:p>
          <a:p>
            <a:pPr algn="just"/>
            <a:r>
              <a:rPr lang="en-US" sz="2800" dirty="0">
                <a:solidFill>
                  <a:srgbClr val="FF6600"/>
                </a:solidFill>
              </a:rPr>
              <a:t>         Approach</a:t>
            </a:r>
          </a:p>
          <a:p>
            <a:pPr algn="just"/>
            <a:r>
              <a:rPr lang="en-US" sz="2800" dirty="0">
                <a:solidFill>
                  <a:srgbClr val="FF6600"/>
                </a:solidFill>
              </a:rPr>
              <a:t>         EDA</a:t>
            </a:r>
          </a:p>
          <a:p>
            <a:pPr algn="just"/>
            <a:r>
              <a:rPr lang="en-US" sz="2800" dirty="0">
                <a:solidFill>
                  <a:srgbClr val="FF6600"/>
                </a:solidFill>
              </a:rPr>
              <a:t>         EDA Summary</a:t>
            </a:r>
          </a:p>
          <a:p>
            <a:pPr algn="just"/>
            <a:r>
              <a:rPr lang="en-US" sz="2800" dirty="0">
                <a:solidFill>
                  <a:srgbClr val="FF6600"/>
                </a:solidFill>
              </a:rPr>
              <a:t>         Recommendations</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404725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AD63-4D4A-4EC7-B271-D90C9B526ED8}"/>
              </a:ext>
            </a:extLst>
          </p:cNvPr>
          <p:cNvSpPr>
            <a:spLocks noGrp="1"/>
          </p:cNvSpPr>
          <p:nvPr>
            <p:ph type="title"/>
          </p:nvPr>
        </p:nvSpPr>
        <p:spPr/>
        <p:txBody>
          <a:bodyPr/>
          <a:lstStyle/>
          <a:p>
            <a:r>
              <a:rPr lang="en-US" b="1" dirty="0"/>
              <a:t>Analysis -Yearly customer Count</a:t>
            </a:r>
          </a:p>
        </p:txBody>
      </p:sp>
      <p:pic>
        <p:nvPicPr>
          <p:cNvPr id="5" name="Content Placeholder 4">
            <a:extLst>
              <a:ext uri="{FF2B5EF4-FFF2-40B4-BE49-F238E27FC236}">
                <a16:creationId xmlns:a16="http://schemas.microsoft.com/office/drawing/2014/main" id="{A6E64296-D710-425D-9954-0A1A5398E73A}"/>
              </a:ext>
            </a:extLst>
          </p:cNvPr>
          <p:cNvPicPr>
            <a:picLocks noGrp="1" noChangeAspect="1"/>
          </p:cNvPicPr>
          <p:nvPr>
            <p:ph idx="1"/>
          </p:nvPr>
        </p:nvPicPr>
        <p:blipFill rotWithShape="1">
          <a:blip r:embed="rId2"/>
          <a:srcRect l="15138" t="26798" r="29229" b="8561"/>
          <a:stretch/>
        </p:blipFill>
        <p:spPr>
          <a:xfrm>
            <a:off x="983974" y="2003182"/>
            <a:ext cx="6997148" cy="4573196"/>
          </a:xfrm>
        </p:spPr>
      </p:pic>
      <p:sp>
        <p:nvSpPr>
          <p:cNvPr id="6" name="TextBox 5">
            <a:extLst>
              <a:ext uri="{FF2B5EF4-FFF2-40B4-BE49-F238E27FC236}">
                <a16:creationId xmlns:a16="http://schemas.microsoft.com/office/drawing/2014/main" id="{958AFB66-7DF7-49E0-AA67-6EF959D2A879}"/>
              </a:ext>
            </a:extLst>
          </p:cNvPr>
          <p:cNvSpPr txBox="1"/>
          <p:nvPr/>
        </p:nvSpPr>
        <p:spPr>
          <a:xfrm>
            <a:off x="8617226" y="2723321"/>
            <a:ext cx="2872409" cy="1600438"/>
          </a:xfrm>
          <a:prstGeom prst="rect">
            <a:avLst/>
          </a:prstGeom>
          <a:solidFill>
            <a:schemeClr val="accent2">
              <a:lumMod val="40000"/>
              <a:lumOff val="60000"/>
            </a:schemeClr>
          </a:solidFill>
        </p:spPr>
        <p:txBody>
          <a:bodyPr wrap="square" rtlCol="0">
            <a:spAutoFit/>
          </a:bodyPr>
          <a:lstStyle/>
          <a:p>
            <a:r>
              <a:rPr lang="en-US" sz="1400" b="1" dirty="0"/>
              <a:t>The conclusion can be drawn from the yearly customer count which shows the yellow cab leading in the number of customers .Further Year wise the yellow cab has the maximum number of customers in 2018</a:t>
            </a:r>
          </a:p>
        </p:txBody>
      </p:sp>
    </p:spTree>
    <p:extLst>
      <p:ext uri="{BB962C8B-B14F-4D97-AF65-F5344CB8AC3E}">
        <p14:creationId xmlns:p14="http://schemas.microsoft.com/office/powerpoint/2010/main" val="862630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CA63-C4B8-42EB-8FA8-C4DDDF6F1642}"/>
              </a:ext>
            </a:extLst>
          </p:cNvPr>
          <p:cNvSpPr>
            <a:spLocks noGrp="1"/>
          </p:cNvSpPr>
          <p:nvPr>
            <p:ph type="title"/>
          </p:nvPr>
        </p:nvSpPr>
        <p:spPr>
          <a:xfrm>
            <a:off x="838200" y="325369"/>
            <a:ext cx="10515600" cy="1325563"/>
          </a:xfrm>
        </p:spPr>
        <p:txBody>
          <a:bodyPr/>
          <a:lstStyle/>
          <a:p>
            <a:r>
              <a:rPr lang="en-US" b="1" dirty="0"/>
              <a:t>Analysis- Profit by Year, Company &amp; City</a:t>
            </a:r>
          </a:p>
        </p:txBody>
      </p:sp>
      <p:pic>
        <p:nvPicPr>
          <p:cNvPr id="5" name="Content Placeholder 4">
            <a:extLst>
              <a:ext uri="{FF2B5EF4-FFF2-40B4-BE49-F238E27FC236}">
                <a16:creationId xmlns:a16="http://schemas.microsoft.com/office/drawing/2014/main" id="{9F9A3D5D-DCCF-4771-BC25-F9EA61BA7525}"/>
              </a:ext>
            </a:extLst>
          </p:cNvPr>
          <p:cNvPicPr>
            <a:picLocks noGrp="1" noChangeAspect="1"/>
          </p:cNvPicPr>
          <p:nvPr>
            <p:ph idx="1"/>
          </p:nvPr>
        </p:nvPicPr>
        <p:blipFill rotWithShape="1">
          <a:blip r:embed="rId2"/>
          <a:srcRect l="15846" t="15423" r="45675" b="5135"/>
          <a:stretch/>
        </p:blipFill>
        <p:spPr>
          <a:xfrm>
            <a:off x="4064075" y="1593402"/>
            <a:ext cx="5765725" cy="5167311"/>
          </a:xfrm>
        </p:spPr>
      </p:pic>
      <p:pic>
        <p:nvPicPr>
          <p:cNvPr id="7" name="Picture 6">
            <a:extLst>
              <a:ext uri="{FF2B5EF4-FFF2-40B4-BE49-F238E27FC236}">
                <a16:creationId xmlns:a16="http://schemas.microsoft.com/office/drawing/2014/main" id="{445EE441-7102-419D-9EC2-262FA4ACF08F}"/>
              </a:ext>
            </a:extLst>
          </p:cNvPr>
          <p:cNvPicPr>
            <a:picLocks noChangeAspect="1"/>
          </p:cNvPicPr>
          <p:nvPr/>
        </p:nvPicPr>
        <p:blipFill rotWithShape="1">
          <a:blip r:embed="rId3"/>
          <a:srcRect l="2527" t="18406" r="69673" b="20000"/>
          <a:stretch/>
        </p:blipFill>
        <p:spPr>
          <a:xfrm>
            <a:off x="132968" y="1593402"/>
            <a:ext cx="3931107" cy="5075755"/>
          </a:xfrm>
          <a:prstGeom prst="rect">
            <a:avLst/>
          </a:prstGeom>
        </p:spPr>
      </p:pic>
      <p:sp>
        <p:nvSpPr>
          <p:cNvPr id="8" name="TextBox 7">
            <a:extLst>
              <a:ext uri="{FF2B5EF4-FFF2-40B4-BE49-F238E27FC236}">
                <a16:creationId xmlns:a16="http://schemas.microsoft.com/office/drawing/2014/main" id="{17D3BF17-1AA6-446F-A2B8-586EE8E5CBC7}"/>
              </a:ext>
            </a:extLst>
          </p:cNvPr>
          <p:cNvSpPr txBox="1"/>
          <p:nvPr/>
        </p:nvSpPr>
        <p:spPr>
          <a:xfrm>
            <a:off x="10157791" y="1888435"/>
            <a:ext cx="1673751" cy="1169551"/>
          </a:xfrm>
          <a:prstGeom prst="rect">
            <a:avLst/>
          </a:prstGeom>
          <a:solidFill>
            <a:schemeClr val="accent2">
              <a:lumMod val="40000"/>
              <a:lumOff val="60000"/>
            </a:schemeClr>
          </a:solidFill>
        </p:spPr>
        <p:txBody>
          <a:bodyPr wrap="square" rtlCol="0">
            <a:spAutoFit/>
          </a:bodyPr>
          <a:lstStyle/>
          <a:p>
            <a:r>
              <a:rPr lang="en-US" sz="1400" b="1" dirty="0"/>
              <a:t>Analysis of 19.02% increase in profit between 2016 Yellow Cab and 2017 Yellow Cab </a:t>
            </a:r>
          </a:p>
        </p:txBody>
      </p:sp>
    </p:spTree>
    <p:extLst>
      <p:ext uri="{BB962C8B-B14F-4D97-AF65-F5344CB8AC3E}">
        <p14:creationId xmlns:p14="http://schemas.microsoft.com/office/powerpoint/2010/main" val="4115223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0B62-EC6B-44F6-83F9-5B283A66A680}"/>
              </a:ext>
            </a:extLst>
          </p:cNvPr>
          <p:cNvSpPr>
            <a:spLocks noGrp="1"/>
          </p:cNvSpPr>
          <p:nvPr>
            <p:ph type="title"/>
          </p:nvPr>
        </p:nvSpPr>
        <p:spPr/>
        <p:txBody>
          <a:bodyPr/>
          <a:lstStyle/>
          <a:p>
            <a:r>
              <a:rPr lang="en-US" b="1" dirty="0"/>
              <a:t>Analysis-Decrease in Profit by year, day and Company</a:t>
            </a:r>
          </a:p>
        </p:txBody>
      </p:sp>
      <p:pic>
        <p:nvPicPr>
          <p:cNvPr id="5" name="Content Placeholder 4">
            <a:extLst>
              <a:ext uri="{FF2B5EF4-FFF2-40B4-BE49-F238E27FC236}">
                <a16:creationId xmlns:a16="http://schemas.microsoft.com/office/drawing/2014/main" id="{8526CDFA-8461-40EF-A42A-93CAFD5F5C36}"/>
              </a:ext>
            </a:extLst>
          </p:cNvPr>
          <p:cNvPicPr>
            <a:picLocks noGrp="1" noChangeAspect="1"/>
          </p:cNvPicPr>
          <p:nvPr>
            <p:ph idx="1"/>
          </p:nvPr>
        </p:nvPicPr>
        <p:blipFill rotWithShape="1">
          <a:blip r:embed="rId2"/>
          <a:srcRect l="27730" t="758" r="36038" b="18611"/>
          <a:stretch/>
        </p:blipFill>
        <p:spPr>
          <a:xfrm>
            <a:off x="4552122" y="1530626"/>
            <a:ext cx="4025348" cy="5038822"/>
          </a:xfrm>
        </p:spPr>
      </p:pic>
      <p:pic>
        <p:nvPicPr>
          <p:cNvPr id="7" name="Picture 6">
            <a:extLst>
              <a:ext uri="{FF2B5EF4-FFF2-40B4-BE49-F238E27FC236}">
                <a16:creationId xmlns:a16="http://schemas.microsoft.com/office/drawing/2014/main" id="{10E629A5-9AE4-49D2-97E2-04AF93014317}"/>
              </a:ext>
            </a:extLst>
          </p:cNvPr>
          <p:cNvPicPr>
            <a:picLocks noChangeAspect="1"/>
          </p:cNvPicPr>
          <p:nvPr/>
        </p:nvPicPr>
        <p:blipFill rotWithShape="1">
          <a:blip r:embed="rId3"/>
          <a:srcRect l="2854" t="18116" r="68613" b="17102"/>
          <a:stretch/>
        </p:blipFill>
        <p:spPr>
          <a:xfrm>
            <a:off x="821634" y="1690687"/>
            <a:ext cx="3760101" cy="4802187"/>
          </a:xfrm>
          <a:prstGeom prst="rect">
            <a:avLst/>
          </a:prstGeom>
        </p:spPr>
      </p:pic>
      <p:sp>
        <p:nvSpPr>
          <p:cNvPr id="8" name="TextBox 7">
            <a:extLst>
              <a:ext uri="{FF2B5EF4-FFF2-40B4-BE49-F238E27FC236}">
                <a16:creationId xmlns:a16="http://schemas.microsoft.com/office/drawing/2014/main" id="{3D154D45-F108-406A-80E2-52B27227B738}"/>
              </a:ext>
            </a:extLst>
          </p:cNvPr>
          <p:cNvSpPr txBox="1"/>
          <p:nvPr/>
        </p:nvSpPr>
        <p:spPr>
          <a:xfrm>
            <a:off x="9223513" y="2077278"/>
            <a:ext cx="2146853" cy="1815882"/>
          </a:xfrm>
          <a:prstGeom prst="rect">
            <a:avLst/>
          </a:prstGeom>
          <a:solidFill>
            <a:schemeClr val="accent2">
              <a:lumMod val="40000"/>
              <a:lumOff val="60000"/>
            </a:schemeClr>
          </a:solidFill>
        </p:spPr>
        <p:txBody>
          <a:bodyPr wrap="square" rtlCol="0">
            <a:spAutoFit/>
          </a:bodyPr>
          <a:lstStyle/>
          <a:p>
            <a:r>
              <a:rPr lang="en-US" sz="1400" b="1" dirty="0"/>
              <a:t>In Conclusion from the plot we can analyze 18.45% decrease in profit between the 2017 Yellow Cab and 2018 Yellow Cab thus concluding that yellow Cab had maximum profit in 2017</a:t>
            </a:r>
          </a:p>
        </p:txBody>
      </p:sp>
    </p:spTree>
    <p:extLst>
      <p:ext uri="{BB962C8B-B14F-4D97-AF65-F5344CB8AC3E}">
        <p14:creationId xmlns:p14="http://schemas.microsoft.com/office/powerpoint/2010/main" val="3011056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B65-4C36-4F57-86AD-8C21824E4A15}"/>
              </a:ext>
            </a:extLst>
          </p:cNvPr>
          <p:cNvSpPr>
            <a:spLocks noGrp="1"/>
          </p:cNvSpPr>
          <p:nvPr>
            <p:ph type="title"/>
          </p:nvPr>
        </p:nvSpPr>
        <p:spPr/>
        <p:txBody>
          <a:bodyPr/>
          <a:lstStyle/>
          <a:p>
            <a:r>
              <a:rPr lang="en-US" b="1" dirty="0"/>
              <a:t>Analysis-Profit by Customer base ( Age )</a:t>
            </a:r>
          </a:p>
        </p:txBody>
      </p:sp>
      <p:pic>
        <p:nvPicPr>
          <p:cNvPr id="9" name="Picture 8">
            <a:extLst>
              <a:ext uri="{FF2B5EF4-FFF2-40B4-BE49-F238E27FC236}">
                <a16:creationId xmlns:a16="http://schemas.microsoft.com/office/drawing/2014/main" id="{94D7309C-0E8B-4029-98D8-08106B6C6010}"/>
              </a:ext>
            </a:extLst>
          </p:cNvPr>
          <p:cNvPicPr>
            <a:picLocks noChangeAspect="1"/>
          </p:cNvPicPr>
          <p:nvPr/>
        </p:nvPicPr>
        <p:blipFill rotWithShape="1">
          <a:blip r:embed="rId2"/>
          <a:srcRect l="2772" t="20144" r="37636" b="9931"/>
          <a:stretch/>
        </p:blipFill>
        <p:spPr>
          <a:xfrm>
            <a:off x="112053" y="2246243"/>
            <a:ext cx="6372501" cy="4206018"/>
          </a:xfrm>
          <a:prstGeom prst="rect">
            <a:avLst/>
          </a:prstGeom>
        </p:spPr>
      </p:pic>
      <p:pic>
        <p:nvPicPr>
          <p:cNvPr id="11" name="Picture 10">
            <a:extLst>
              <a:ext uri="{FF2B5EF4-FFF2-40B4-BE49-F238E27FC236}">
                <a16:creationId xmlns:a16="http://schemas.microsoft.com/office/drawing/2014/main" id="{EA57A04C-2615-45CA-A750-E7DF357D4327}"/>
              </a:ext>
            </a:extLst>
          </p:cNvPr>
          <p:cNvPicPr>
            <a:picLocks noChangeAspect="1"/>
          </p:cNvPicPr>
          <p:nvPr/>
        </p:nvPicPr>
        <p:blipFill rotWithShape="1">
          <a:blip r:embed="rId3"/>
          <a:srcRect l="36767" r="28180" b="18116"/>
          <a:stretch/>
        </p:blipFill>
        <p:spPr>
          <a:xfrm>
            <a:off x="6484554" y="1305684"/>
            <a:ext cx="5223742" cy="5615609"/>
          </a:xfrm>
          <a:prstGeom prst="rect">
            <a:avLst/>
          </a:prstGeom>
        </p:spPr>
      </p:pic>
      <p:sp>
        <p:nvSpPr>
          <p:cNvPr id="12" name="TextBox 11">
            <a:extLst>
              <a:ext uri="{FF2B5EF4-FFF2-40B4-BE49-F238E27FC236}">
                <a16:creationId xmlns:a16="http://schemas.microsoft.com/office/drawing/2014/main" id="{A79F8B97-D3CE-4CFF-A0BE-3EE94497FE3D}"/>
              </a:ext>
            </a:extLst>
          </p:cNvPr>
          <p:cNvSpPr txBox="1"/>
          <p:nvPr/>
        </p:nvSpPr>
        <p:spPr>
          <a:xfrm>
            <a:off x="3518452" y="5148469"/>
            <a:ext cx="2673626" cy="954107"/>
          </a:xfrm>
          <a:prstGeom prst="rect">
            <a:avLst/>
          </a:prstGeom>
          <a:solidFill>
            <a:schemeClr val="accent2">
              <a:lumMod val="40000"/>
              <a:lumOff val="60000"/>
            </a:schemeClr>
          </a:solidFill>
        </p:spPr>
        <p:txBody>
          <a:bodyPr wrap="square" rtlCol="0">
            <a:spAutoFit/>
          </a:bodyPr>
          <a:lstStyle/>
          <a:p>
            <a:r>
              <a:rPr lang="en-US" sz="1400" b="1" dirty="0"/>
              <a:t>We can conclude from the given analysis that the males contributed by having 15.94% more profit from 2016 to 2017</a:t>
            </a:r>
          </a:p>
        </p:txBody>
      </p:sp>
    </p:spTree>
    <p:extLst>
      <p:ext uri="{BB962C8B-B14F-4D97-AF65-F5344CB8AC3E}">
        <p14:creationId xmlns:p14="http://schemas.microsoft.com/office/powerpoint/2010/main" val="3657835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0B86-0550-440B-A686-64B2C410FE5C}"/>
              </a:ext>
            </a:extLst>
          </p:cNvPr>
          <p:cNvSpPr>
            <a:spLocks noGrp="1"/>
          </p:cNvSpPr>
          <p:nvPr>
            <p:ph type="title"/>
          </p:nvPr>
        </p:nvSpPr>
        <p:spPr/>
        <p:txBody>
          <a:bodyPr/>
          <a:lstStyle/>
          <a:p>
            <a:r>
              <a:rPr lang="en-US" b="1" dirty="0"/>
              <a:t>Analysis-Travel Frequency by gender</a:t>
            </a:r>
          </a:p>
        </p:txBody>
      </p:sp>
      <p:pic>
        <p:nvPicPr>
          <p:cNvPr id="4" name="Picture 3">
            <a:extLst>
              <a:ext uri="{FF2B5EF4-FFF2-40B4-BE49-F238E27FC236}">
                <a16:creationId xmlns:a16="http://schemas.microsoft.com/office/drawing/2014/main" id="{DF683D44-DC0D-42B0-AD58-494C956BD250}"/>
              </a:ext>
            </a:extLst>
          </p:cNvPr>
          <p:cNvPicPr>
            <a:picLocks noChangeAspect="1"/>
          </p:cNvPicPr>
          <p:nvPr/>
        </p:nvPicPr>
        <p:blipFill rotWithShape="1">
          <a:blip r:embed="rId2"/>
          <a:srcRect l="17119" t="35362" r="44077" b="13622"/>
          <a:stretch/>
        </p:blipFill>
        <p:spPr>
          <a:xfrm>
            <a:off x="735496" y="1777017"/>
            <a:ext cx="4909930" cy="3630874"/>
          </a:xfrm>
          <a:prstGeom prst="rect">
            <a:avLst/>
          </a:prstGeom>
        </p:spPr>
      </p:pic>
      <p:sp>
        <p:nvSpPr>
          <p:cNvPr id="5" name="TextBox 4">
            <a:extLst>
              <a:ext uri="{FF2B5EF4-FFF2-40B4-BE49-F238E27FC236}">
                <a16:creationId xmlns:a16="http://schemas.microsoft.com/office/drawing/2014/main" id="{E0DAB47C-0020-4F44-8E91-3C9E1CEB7C03}"/>
              </a:ext>
            </a:extLst>
          </p:cNvPr>
          <p:cNvSpPr txBox="1"/>
          <p:nvPr/>
        </p:nvSpPr>
        <p:spPr>
          <a:xfrm flipH="1">
            <a:off x="4726056" y="5540023"/>
            <a:ext cx="3250095" cy="1200329"/>
          </a:xfrm>
          <a:prstGeom prst="rect">
            <a:avLst/>
          </a:prstGeom>
          <a:solidFill>
            <a:srgbClr val="FFC000"/>
          </a:solidFill>
        </p:spPr>
        <p:txBody>
          <a:bodyPr wrap="square" rtlCol="0">
            <a:spAutoFit/>
          </a:bodyPr>
          <a:lstStyle/>
          <a:p>
            <a:r>
              <a:rPr lang="en-US" dirty="0"/>
              <a:t>The Bar plot  analysis confirms that travel frequency for males is for both the yellow Cab and Pink cab </a:t>
            </a:r>
          </a:p>
        </p:txBody>
      </p:sp>
      <p:pic>
        <p:nvPicPr>
          <p:cNvPr id="7" name="Picture 6">
            <a:extLst>
              <a:ext uri="{FF2B5EF4-FFF2-40B4-BE49-F238E27FC236}">
                <a16:creationId xmlns:a16="http://schemas.microsoft.com/office/drawing/2014/main" id="{85414F77-039A-42D3-8AD2-7E4F4F1070CB}"/>
              </a:ext>
            </a:extLst>
          </p:cNvPr>
          <p:cNvPicPr>
            <a:picLocks noChangeAspect="1"/>
          </p:cNvPicPr>
          <p:nvPr/>
        </p:nvPicPr>
        <p:blipFill rotWithShape="1">
          <a:blip r:embed="rId3"/>
          <a:srcRect l="15327" t="30870" r="45705" b="16377"/>
          <a:stretch/>
        </p:blipFill>
        <p:spPr>
          <a:xfrm>
            <a:off x="6291470" y="1922179"/>
            <a:ext cx="4750904" cy="3617844"/>
          </a:xfrm>
          <a:prstGeom prst="rect">
            <a:avLst/>
          </a:prstGeom>
        </p:spPr>
      </p:pic>
    </p:spTree>
    <p:extLst>
      <p:ext uri="{BB962C8B-B14F-4D97-AF65-F5344CB8AC3E}">
        <p14:creationId xmlns:p14="http://schemas.microsoft.com/office/powerpoint/2010/main" val="2129276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5311-C8A7-499D-8BF7-2CE03841B189}"/>
              </a:ext>
            </a:extLst>
          </p:cNvPr>
          <p:cNvSpPr>
            <a:spLocks noGrp="1"/>
          </p:cNvSpPr>
          <p:nvPr>
            <p:ph type="title"/>
          </p:nvPr>
        </p:nvSpPr>
        <p:spPr/>
        <p:txBody>
          <a:bodyPr/>
          <a:lstStyle/>
          <a:p>
            <a:r>
              <a:rPr lang="en-US" b="1" dirty="0"/>
              <a:t>Analysis- Profit and Income according to Company</a:t>
            </a:r>
          </a:p>
        </p:txBody>
      </p:sp>
      <p:pic>
        <p:nvPicPr>
          <p:cNvPr id="4" name="Picture 3">
            <a:extLst>
              <a:ext uri="{FF2B5EF4-FFF2-40B4-BE49-F238E27FC236}">
                <a16:creationId xmlns:a16="http://schemas.microsoft.com/office/drawing/2014/main" id="{56B81B93-D2A3-4836-827E-C906F2EFA042}"/>
              </a:ext>
            </a:extLst>
          </p:cNvPr>
          <p:cNvPicPr>
            <a:picLocks noChangeAspect="1"/>
          </p:cNvPicPr>
          <p:nvPr/>
        </p:nvPicPr>
        <p:blipFill rotWithShape="1">
          <a:blip r:embed="rId2"/>
          <a:srcRect l="2935" t="19420" r="35924" b="20000"/>
          <a:stretch/>
        </p:blipFill>
        <p:spPr>
          <a:xfrm>
            <a:off x="964095" y="1690688"/>
            <a:ext cx="8326323" cy="4640538"/>
          </a:xfrm>
          <a:prstGeom prst="rect">
            <a:avLst/>
          </a:prstGeom>
        </p:spPr>
      </p:pic>
      <p:sp>
        <p:nvSpPr>
          <p:cNvPr id="5" name="TextBox 4">
            <a:extLst>
              <a:ext uri="{FF2B5EF4-FFF2-40B4-BE49-F238E27FC236}">
                <a16:creationId xmlns:a16="http://schemas.microsoft.com/office/drawing/2014/main" id="{8B613F99-9632-4967-9475-59D5BFE24754}"/>
              </a:ext>
            </a:extLst>
          </p:cNvPr>
          <p:cNvSpPr txBox="1"/>
          <p:nvPr/>
        </p:nvSpPr>
        <p:spPr>
          <a:xfrm>
            <a:off x="9889435" y="2514600"/>
            <a:ext cx="1828800" cy="1477328"/>
          </a:xfrm>
          <a:prstGeom prst="rect">
            <a:avLst/>
          </a:prstGeom>
          <a:solidFill>
            <a:schemeClr val="accent2">
              <a:lumMod val="40000"/>
              <a:lumOff val="60000"/>
            </a:schemeClr>
          </a:solidFill>
        </p:spPr>
        <p:txBody>
          <a:bodyPr wrap="square" rtlCol="0">
            <a:spAutoFit/>
          </a:bodyPr>
          <a:lstStyle/>
          <a:p>
            <a:r>
              <a:rPr lang="en-US" b="1" dirty="0"/>
              <a:t>The donut chart shows that the Yellow cab has more profit than the Pink cab </a:t>
            </a:r>
          </a:p>
        </p:txBody>
      </p:sp>
    </p:spTree>
    <p:extLst>
      <p:ext uri="{BB962C8B-B14F-4D97-AF65-F5344CB8AC3E}">
        <p14:creationId xmlns:p14="http://schemas.microsoft.com/office/powerpoint/2010/main" val="2858303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9C1A-F354-4844-B256-6915B016E617}"/>
              </a:ext>
            </a:extLst>
          </p:cNvPr>
          <p:cNvSpPr>
            <a:spLocks noGrp="1"/>
          </p:cNvSpPr>
          <p:nvPr>
            <p:ph type="title"/>
          </p:nvPr>
        </p:nvSpPr>
        <p:spPr/>
        <p:txBody>
          <a:bodyPr/>
          <a:lstStyle/>
          <a:p>
            <a:r>
              <a:rPr lang="en-US" b="1" dirty="0"/>
              <a:t>Analysis-Customer Segmentation</a:t>
            </a:r>
          </a:p>
        </p:txBody>
      </p:sp>
      <p:pic>
        <p:nvPicPr>
          <p:cNvPr id="5" name="Picture 4">
            <a:extLst>
              <a:ext uri="{FF2B5EF4-FFF2-40B4-BE49-F238E27FC236}">
                <a16:creationId xmlns:a16="http://schemas.microsoft.com/office/drawing/2014/main" id="{154CCB2E-F391-4BF6-A4D3-28B995B627B2}"/>
              </a:ext>
            </a:extLst>
          </p:cNvPr>
          <p:cNvPicPr>
            <a:picLocks noChangeAspect="1"/>
          </p:cNvPicPr>
          <p:nvPr/>
        </p:nvPicPr>
        <p:blipFill rotWithShape="1">
          <a:blip r:embed="rId2"/>
          <a:srcRect l="2690" t="22029" r="37473" b="9131"/>
          <a:stretch/>
        </p:blipFill>
        <p:spPr>
          <a:xfrm>
            <a:off x="655983" y="1580322"/>
            <a:ext cx="7295322" cy="4721087"/>
          </a:xfrm>
          <a:prstGeom prst="rect">
            <a:avLst/>
          </a:prstGeom>
        </p:spPr>
      </p:pic>
      <p:sp>
        <p:nvSpPr>
          <p:cNvPr id="6" name="TextBox 5">
            <a:extLst>
              <a:ext uri="{FF2B5EF4-FFF2-40B4-BE49-F238E27FC236}">
                <a16:creationId xmlns:a16="http://schemas.microsoft.com/office/drawing/2014/main" id="{2ECD0F8A-7CE3-41DD-9446-5D69A03D10E9}"/>
              </a:ext>
            </a:extLst>
          </p:cNvPr>
          <p:cNvSpPr txBox="1"/>
          <p:nvPr/>
        </p:nvSpPr>
        <p:spPr>
          <a:xfrm>
            <a:off x="8637104" y="2186609"/>
            <a:ext cx="2399307" cy="1384995"/>
          </a:xfrm>
          <a:prstGeom prst="rect">
            <a:avLst/>
          </a:prstGeom>
          <a:solidFill>
            <a:schemeClr val="accent2">
              <a:lumMod val="40000"/>
              <a:lumOff val="60000"/>
            </a:schemeClr>
          </a:solidFill>
        </p:spPr>
        <p:txBody>
          <a:bodyPr wrap="square" rtlCol="0">
            <a:spAutoFit/>
          </a:bodyPr>
          <a:lstStyle/>
          <a:p>
            <a:r>
              <a:rPr lang="en-US" sz="1400" b="1" dirty="0"/>
              <a:t>The following analysis confirms that the customer segmentation was basically of 27 year old’s who made the maximum usage of yellow Cab </a:t>
            </a:r>
          </a:p>
        </p:txBody>
      </p:sp>
    </p:spTree>
    <p:extLst>
      <p:ext uri="{BB962C8B-B14F-4D97-AF65-F5344CB8AC3E}">
        <p14:creationId xmlns:p14="http://schemas.microsoft.com/office/powerpoint/2010/main" val="2828440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4ED2-5031-415E-84A7-52B419700E4A}"/>
              </a:ext>
            </a:extLst>
          </p:cNvPr>
          <p:cNvSpPr>
            <a:spLocks noGrp="1"/>
          </p:cNvSpPr>
          <p:nvPr>
            <p:ph type="title"/>
          </p:nvPr>
        </p:nvSpPr>
        <p:spPr/>
        <p:txBody>
          <a:bodyPr/>
          <a:lstStyle/>
          <a:p>
            <a:r>
              <a:rPr lang="en-US" b="1" dirty="0"/>
              <a:t>Analysis-Market Demand of company</a:t>
            </a:r>
          </a:p>
        </p:txBody>
      </p:sp>
      <p:pic>
        <p:nvPicPr>
          <p:cNvPr id="4" name="Picture 3">
            <a:extLst>
              <a:ext uri="{FF2B5EF4-FFF2-40B4-BE49-F238E27FC236}">
                <a16:creationId xmlns:a16="http://schemas.microsoft.com/office/drawing/2014/main" id="{48796B38-E3BA-4A6A-9C8B-C2F5CB624C1A}"/>
              </a:ext>
            </a:extLst>
          </p:cNvPr>
          <p:cNvPicPr>
            <a:picLocks noChangeAspect="1"/>
          </p:cNvPicPr>
          <p:nvPr/>
        </p:nvPicPr>
        <p:blipFill rotWithShape="1">
          <a:blip r:embed="rId2"/>
          <a:srcRect l="2528" t="20146" r="37390" b="8405"/>
          <a:stretch/>
        </p:blipFill>
        <p:spPr>
          <a:xfrm>
            <a:off x="838200" y="1690688"/>
            <a:ext cx="7325139" cy="4899991"/>
          </a:xfrm>
          <a:prstGeom prst="rect">
            <a:avLst/>
          </a:prstGeom>
        </p:spPr>
      </p:pic>
      <p:sp>
        <p:nvSpPr>
          <p:cNvPr id="5" name="TextBox 4">
            <a:extLst>
              <a:ext uri="{FF2B5EF4-FFF2-40B4-BE49-F238E27FC236}">
                <a16:creationId xmlns:a16="http://schemas.microsoft.com/office/drawing/2014/main" id="{616AEFC2-7D13-42D5-90A4-184AFB957C56}"/>
              </a:ext>
            </a:extLst>
          </p:cNvPr>
          <p:cNvSpPr txBox="1"/>
          <p:nvPr/>
        </p:nvSpPr>
        <p:spPr>
          <a:xfrm>
            <a:off x="8786191" y="2544417"/>
            <a:ext cx="2276061" cy="1754326"/>
          </a:xfrm>
          <a:prstGeom prst="rect">
            <a:avLst/>
          </a:prstGeom>
          <a:solidFill>
            <a:schemeClr val="accent2">
              <a:lumMod val="40000"/>
              <a:lumOff val="60000"/>
            </a:schemeClr>
          </a:solidFill>
        </p:spPr>
        <p:txBody>
          <a:bodyPr wrap="square" rtlCol="0">
            <a:spAutoFit/>
          </a:bodyPr>
          <a:lstStyle/>
          <a:p>
            <a:r>
              <a:rPr lang="en-US" b="1" dirty="0"/>
              <a:t>The analysis shows clearly that though the yellow cab had higher cost of trip ,still it was preferred by most of the users</a:t>
            </a:r>
          </a:p>
        </p:txBody>
      </p:sp>
    </p:spTree>
    <p:extLst>
      <p:ext uri="{BB962C8B-B14F-4D97-AF65-F5344CB8AC3E}">
        <p14:creationId xmlns:p14="http://schemas.microsoft.com/office/powerpoint/2010/main" val="354689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FE4F-4C48-414D-9692-1BA2BE294E7C}"/>
              </a:ext>
            </a:extLst>
          </p:cNvPr>
          <p:cNvSpPr>
            <a:spLocks noGrp="1"/>
          </p:cNvSpPr>
          <p:nvPr>
            <p:ph type="title"/>
          </p:nvPr>
        </p:nvSpPr>
        <p:spPr/>
        <p:txBody>
          <a:bodyPr/>
          <a:lstStyle/>
          <a:p>
            <a:r>
              <a:rPr lang="en-US" b="1" dirty="0"/>
              <a:t>Analysis-Profit distribution by  year and Company</a:t>
            </a:r>
          </a:p>
        </p:txBody>
      </p:sp>
      <p:pic>
        <p:nvPicPr>
          <p:cNvPr id="4" name="Picture 3">
            <a:extLst>
              <a:ext uri="{FF2B5EF4-FFF2-40B4-BE49-F238E27FC236}">
                <a16:creationId xmlns:a16="http://schemas.microsoft.com/office/drawing/2014/main" id="{ACB5FB77-E66D-4D0B-AE1B-448EA814148A}"/>
              </a:ext>
            </a:extLst>
          </p:cNvPr>
          <p:cNvPicPr>
            <a:picLocks noChangeAspect="1"/>
          </p:cNvPicPr>
          <p:nvPr/>
        </p:nvPicPr>
        <p:blipFill rotWithShape="1">
          <a:blip r:embed="rId2"/>
          <a:srcRect l="3098" t="21449" r="37228" b="6957"/>
          <a:stretch/>
        </p:blipFill>
        <p:spPr>
          <a:xfrm>
            <a:off x="838201" y="1958009"/>
            <a:ext cx="6497950" cy="4673464"/>
          </a:xfrm>
          <a:prstGeom prst="rect">
            <a:avLst/>
          </a:prstGeom>
        </p:spPr>
      </p:pic>
      <p:pic>
        <p:nvPicPr>
          <p:cNvPr id="6" name="Picture 5">
            <a:extLst>
              <a:ext uri="{FF2B5EF4-FFF2-40B4-BE49-F238E27FC236}">
                <a16:creationId xmlns:a16="http://schemas.microsoft.com/office/drawing/2014/main" id="{E35A8F04-730E-41BF-8495-285DEB1F80DE}"/>
              </a:ext>
            </a:extLst>
          </p:cNvPr>
          <p:cNvPicPr>
            <a:picLocks noChangeAspect="1"/>
          </p:cNvPicPr>
          <p:nvPr/>
        </p:nvPicPr>
        <p:blipFill rotWithShape="1">
          <a:blip r:embed="rId3"/>
          <a:srcRect l="36359" t="1884" r="26304" b="22898"/>
          <a:stretch/>
        </p:blipFill>
        <p:spPr>
          <a:xfrm>
            <a:off x="6801677" y="1202636"/>
            <a:ext cx="4552122" cy="5158408"/>
          </a:xfrm>
          <a:prstGeom prst="rect">
            <a:avLst/>
          </a:prstGeom>
        </p:spPr>
      </p:pic>
    </p:spTree>
    <p:extLst>
      <p:ext uri="{BB962C8B-B14F-4D97-AF65-F5344CB8AC3E}">
        <p14:creationId xmlns:p14="http://schemas.microsoft.com/office/powerpoint/2010/main" val="1184865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DFD1-360F-4E4A-9CCE-74231618121D}"/>
              </a:ext>
            </a:extLst>
          </p:cNvPr>
          <p:cNvSpPr>
            <a:spLocks noGrp="1"/>
          </p:cNvSpPr>
          <p:nvPr>
            <p:ph type="title"/>
          </p:nvPr>
        </p:nvSpPr>
        <p:spPr/>
        <p:txBody>
          <a:bodyPr/>
          <a:lstStyle/>
          <a:p>
            <a:r>
              <a:rPr lang="en-US" b="1" dirty="0"/>
              <a:t>Analysis-Profit and Income by Company</a:t>
            </a:r>
          </a:p>
        </p:txBody>
      </p:sp>
      <p:pic>
        <p:nvPicPr>
          <p:cNvPr id="4" name="Picture 3">
            <a:extLst>
              <a:ext uri="{FF2B5EF4-FFF2-40B4-BE49-F238E27FC236}">
                <a16:creationId xmlns:a16="http://schemas.microsoft.com/office/drawing/2014/main" id="{DCEFBFD7-D36E-4438-8FD7-04333365E693}"/>
              </a:ext>
            </a:extLst>
          </p:cNvPr>
          <p:cNvPicPr>
            <a:picLocks noChangeAspect="1"/>
          </p:cNvPicPr>
          <p:nvPr/>
        </p:nvPicPr>
        <p:blipFill rotWithShape="1">
          <a:blip r:embed="rId2"/>
          <a:srcRect t="38696" r="69674" b="12753"/>
          <a:stretch/>
        </p:blipFill>
        <p:spPr>
          <a:xfrm>
            <a:off x="1093304" y="1928192"/>
            <a:ext cx="5933661" cy="5343485"/>
          </a:xfrm>
          <a:prstGeom prst="rect">
            <a:avLst/>
          </a:prstGeom>
        </p:spPr>
      </p:pic>
      <p:sp>
        <p:nvSpPr>
          <p:cNvPr id="5" name="TextBox 4">
            <a:extLst>
              <a:ext uri="{FF2B5EF4-FFF2-40B4-BE49-F238E27FC236}">
                <a16:creationId xmlns:a16="http://schemas.microsoft.com/office/drawing/2014/main" id="{4FF1CDE3-BF06-44B5-8699-5FAD6FD7802C}"/>
              </a:ext>
            </a:extLst>
          </p:cNvPr>
          <p:cNvSpPr txBox="1"/>
          <p:nvPr/>
        </p:nvSpPr>
        <p:spPr>
          <a:xfrm>
            <a:off x="7563678" y="2435086"/>
            <a:ext cx="3535018" cy="646331"/>
          </a:xfrm>
          <a:prstGeom prst="rect">
            <a:avLst/>
          </a:prstGeom>
          <a:noFill/>
        </p:spPr>
        <p:txBody>
          <a:bodyPr wrap="square" rtlCol="0">
            <a:spAutoFit/>
          </a:bodyPr>
          <a:lstStyle/>
          <a:p>
            <a:r>
              <a:rPr lang="en-US" dirty="0"/>
              <a:t>The Yellow Cab Company had more profit than the Pink Cab </a:t>
            </a:r>
          </a:p>
        </p:txBody>
      </p:sp>
    </p:spTree>
    <p:extLst>
      <p:ext uri="{BB962C8B-B14F-4D97-AF65-F5344CB8AC3E}">
        <p14:creationId xmlns:p14="http://schemas.microsoft.com/office/powerpoint/2010/main" val="298994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CBFD-E43D-4A42-955F-8C8FADB375EB}"/>
              </a:ext>
            </a:extLst>
          </p:cNvPr>
          <p:cNvSpPr>
            <a:spLocks noGrp="1"/>
          </p:cNvSpPr>
          <p:nvPr>
            <p:ph type="title"/>
          </p:nvPr>
        </p:nvSpPr>
        <p:spPr/>
        <p:txBody>
          <a:bodyPr/>
          <a:lstStyle/>
          <a:p>
            <a:r>
              <a:rPr lang="en-US" sz="4400" b="1" dirty="0">
                <a:solidFill>
                  <a:srgbClr val="FF6600"/>
                </a:solidFill>
              </a:rPr>
              <a:t>Executive Summary</a:t>
            </a:r>
            <a:endParaRPr lang="en-US" b="1" dirty="0"/>
          </a:p>
        </p:txBody>
      </p:sp>
      <p:sp>
        <p:nvSpPr>
          <p:cNvPr id="3" name="Content Placeholder 2">
            <a:extLst>
              <a:ext uri="{FF2B5EF4-FFF2-40B4-BE49-F238E27FC236}">
                <a16:creationId xmlns:a16="http://schemas.microsoft.com/office/drawing/2014/main" id="{A2B7A31E-467B-445A-9161-36534AD2FEC9}"/>
              </a:ext>
            </a:extLst>
          </p:cNvPr>
          <p:cNvSpPr>
            <a:spLocks noGrp="1"/>
          </p:cNvSpPr>
          <p:nvPr>
            <p:ph idx="1"/>
          </p:nvPr>
        </p:nvSpPr>
        <p:spPr/>
        <p:txBody>
          <a:bodyPr>
            <a:normAutofit/>
          </a:bodyPr>
          <a:lstStyle/>
          <a:p>
            <a:r>
              <a:rPr lang="en-US" sz="1800" b="0" i="0" dirty="0">
                <a:solidFill>
                  <a:srgbClr val="2D3B45"/>
                </a:solidFill>
                <a:effectLst/>
              </a:rPr>
              <a:t>XYZ is a private firm in US. Due to remarkable growth in the Cab Industry in last few years and multiple key players in the market, it is planning for an investment in Cab industry and as per their Go-to-Market(G2M) strategy they want to understand the market before taking final decision.</a:t>
            </a:r>
          </a:p>
          <a:p>
            <a:r>
              <a:rPr lang="en-US" sz="1800" dirty="0"/>
              <a:t>Objective : Provide actionable insights to help XYZ firm in identifying the right company for making investment.</a:t>
            </a:r>
          </a:p>
          <a:p>
            <a:endParaRPr lang="en-US" sz="1800" dirty="0"/>
          </a:p>
          <a:p>
            <a:pPr marL="0" indent="0">
              <a:buNone/>
            </a:pPr>
            <a:r>
              <a:rPr lang="en-US" sz="1800" b="1" i="0" dirty="0">
                <a:solidFill>
                  <a:srgbClr val="2D3B45"/>
                </a:solidFill>
                <a:effectLst/>
                <a:cs typeface="Adobe Arabic" panose="02040503050201020203" pitchFamily="18" charset="-78"/>
              </a:rPr>
              <a:t>Areas to investigate:</a:t>
            </a:r>
          </a:p>
          <a:p>
            <a:pPr>
              <a:buFont typeface="Wingdings" panose="05000000000000000000" pitchFamily="2" charset="2"/>
              <a:buChar char="§"/>
            </a:pPr>
            <a:r>
              <a:rPr lang="en-US" sz="1800" b="1" i="0" dirty="0">
                <a:solidFill>
                  <a:srgbClr val="2D3B45"/>
                </a:solidFill>
                <a:effectLst/>
              </a:rPr>
              <a:t>Investigate and understand each data set.</a:t>
            </a:r>
            <a:endParaRPr lang="en-US" sz="1800" b="1" dirty="0">
              <a:cs typeface="Adobe Arabic" panose="02040503050201020203" pitchFamily="18" charset="-78"/>
            </a:endParaRPr>
          </a:p>
          <a:p>
            <a:pPr algn="l">
              <a:buFont typeface="Wingdings" panose="05000000000000000000" pitchFamily="2" charset="2"/>
              <a:buChar char="§"/>
            </a:pPr>
            <a:r>
              <a:rPr lang="en-US" sz="1800" b="1" i="0" dirty="0">
                <a:solidFill>
                  <a:srgbClr val="2D3B45"/>
                </a:solidFill>
                <a:effectLst/>
                <a:cs typeface="Adobe Arabic" panose="02040503050201020203" pitchFamily="18" charset="-78"/>
              </a:rPr>
              <a:t>Which company has maximum cab users at a particular time period?</a:t>
            </a:r>
          </a:p>
          <a:p>
            <a:pPr algn="l">
              <a:buFont typeface="Wingdings" panose="05000000000000000000" pitchFamily="2" charset="2"/>
              <a:buChar char="§"/>
            </a:pPr>
            <a:r>
              <a:rPr lang="en-US" sz="1800" b="1" i="0" dirty="0">
                <a:solidFill>
                  <a:srgbClr val="2D3B45"/>
                </a:solidFill>
                <a:effectLst/>
                <a:cs typeface="Adobe Arabic" panose="02040503050201020203" pitchFamily="18" charset="-78"/>
              </a:rPr>
              <a:t>Does margin proportionally increase with increase in number of customers?</a:t>
            </a:r>
          </a:p>
          <a:p>
            <a:pPr algn="l">
              <a:buFont typeface="Wingdings" panose="05000000000000000000" pitchFamily="2" charset="2"/>
              <a:buChar char="§"/>
            </a:pPr>
            <a:r>
              <a:rPr lang="en-US" sz="1800" b="1" i="0" dirty="0">
                <a:solidFill>
                  <a:srgbClr val="2D3B45"/>
                </a:solidFill>
                <a:effectLst/>
                <a:cs typeface="Adobe Arabic" panose="02040503050201020203" pitchFamily="18" charset="-78"/>
              </a:rPr>
              <a:t>What are the attributes of these customer segments?</a:t>
            </a:r>
          </a:p>
          <a:p>
            <a:endParaRPr lang="en-US" sz="1800" dirty="0"/>
          </a:p>
        </p:txBody>
      </p:sp>
    </p:spTree>
    <p:extLst>
      <p:ext uri="{BB962C8B-B14F-4D97-AF65-F5344CB8AC3E}">
        <p14:creationId xmlns:p14="http://schemas.microsoft.com/office/powerpoint/2010/main" val="3924407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68BA-6ADF-47E4-85F3-C2F5773CF120}"/>
              </a:ext>
            </a:extLst>
          </p:cNvPr>
          <p:cNvSpPr>
            <a:spLocks noGrp="1"/>
          </p:cNvSpPr>
          <p:nvPr>
            <p:ph type="title"/>
          </p:nvPr>
        </p:nvSpPr>
        <p:spPr/>
        <p:txBody>
          <a:bodyPr/>
          <a:lstStyle/>
          <a:p>
            <a:r>
              <a:rPr lang="en-US" b="1" dirty="0"/>
              <a:t>Recommendation for using the Yellow Cab</a:t>
            </a:r>
          </a:p>
        </p:txBody>
      </p:sp>
      <p:sp>
        <p:nvSpPr>
          <p:cNvPr id="3" name="Content Placeholder 2">
            <a:extLst>
              <a:ext uri="{FF2B5EF4-FFF2-40B4-BE49-F238E27FC236}">
                <a16:creationId xmlns:a16="http://schemas.microsoft.com/office/drawing/2014/main" id="{3238A55C-5435-47F3-A014-12E78F647E40}"/>
              </a:ext>
            </a:extLst>
          </p:cNvPr>
          <p:cNvSpPr>
            <a:spLocks noGrp="1"/>
          </p:cNvSpPr>
          <p:nvPr>
            <p:ph idx="1"/>
          </p:nvPr>
        </p:nvSpPr>
        <p:spPr>
          <a:xfrm>
            <a:off x="838200" y="1490870"/>
            <a:ext cx="10515600" cy="4686093"/>
          </a:xfrm>
        </p:spPr>
        <p:txBody>
          <a:bodyPr>
            <a:normAutofit fontScale="25000" lnSpcReduction="20000"/>
          </a:bodyPr>
          <a:lstStyle/>
          <a:p>
            <a:pPr>
              <a:buFont typeface="Wingdings" panose="05000000000000000000" pitchFamily="2" charset="2"/>
              <a:buChar char="Ø"/>
            </a:pPr>
            <a:r>
              <a:rPr lang="en-US" sz="5600" i="1" dirty="0"/>
              <a:t>We have gauged both the cab companies on following points and found Yellow cab better than Pink cab:</a:t>
            </a:r>
          </a:p>
          <a:p>
            <a:pPr>
              <a:buFont typeface="Wingdings" panose="05000000000000000000" pitchFamily="2" charset="2"/>
              <a:buChar char="Ø"/>
            </a:pPr>
            <a:r>
              <a:rPr lang="en-US" sz="5600" b="1" i="1" dirty="0"/>
              <a:t>City Travelled: </a:t>
            </a:r>
            <a:r>
              <a:rPr lang="en-US" sz="5600" i="1" dirty="0"/>
              <a:t>Record shows pink Cab with 23.6% of records and  Yellow Car with 76.4%  thus Yellow cab precedes the pink Cab</a:t>
            </a:r>
          </a:p>
          <a:p>
            <a:pPr>
              <a:buFont typeface="Wingdings" panose="05000000000000000000" pitchFamily="2" charset="2"/>
              <a:buChar char="Ø"/>
            </a:pPr>
            <a:r>
              <a:rPr lang="en-US" sz="5600" b="1" i="1" dirty="0"/>
              <a:t>Customer Reach  : </a:t>
            </a:r>
            <a:r>
              <a:rPr lang="en-US" sz="5600" i="1" dirty="0"/>
              <a:t>Yellow cab leading in the number of customers reach  .Further Year wise the yellow cab has the maximum number of customers in 2018</a:t>
            </a:r>
          </a:p>
          <a:p>
            <a:pPr>
              <a:buFont typeface="Wingdings" panose="05000000000000000000" pitchFamily="2" charset="2"/>
              <a:buChar char="Ø"/>
            </a:pPr>
            <a:r>
              <a:rPr lang="en-US" sz="5600" b="1" i="1" dirty="0"/>
              <a:t>Yearly Profit Analysis :</a:t>
            </a:r>
            <a:r>
              <a:rPr lang="en-US" sz="5600" i="1" dirty="0"/>
              <a:t>Analysis of 19.02% increase in profit between 2016 Yellow Cab and 2017 Yellow Cab thus here too Yellow cab shows more profit from the pink cab.</a:t>
            </a:r>
            <a:r>
              <a:rPr lang="en-US" sz="4400" dirty="0"/>
              <a:t> </a:t>
            </a:r>
            <a:r>
              <a:rPr lang="en-US" sz="5500" dirty="0"/>
              <a:t>Moreover  the Yellow Cab has more yearly profit than the pink Cab </a:t>
            </a:r>
            <a:endParaRPr lang="en-US" sz="5500" i="1" dirty="0"/>
          </a:p>
          <a:p>
            <a:pPr>
              <a:buFont typeface="Wingdings" panose="05000000000000000000" pitchFamily="2" charset="2"/>
              <a:buChar char="Ø"/>
            </a:pPr>
            <a:r>
              <a:rPr lang="en-US" sz="5600" b="1" i="1" dirty="0"/>
              <a:t>Gender wise Reach : </a:t>
            </a:r>
            <a:r>
              <a:rPr lang="en-US" sz="5600" i="1" dirty="0"/>
              <a:t>Males contributed by having 15.94% more profit from 2016 to 2017 from females and they have more frequency of travel in both Yellow and Pink cabs.</a:t>
            </a:r>
          </a:p>
          <a:p>
            <a:pPr>
              <a:buFont typeface="Wingdings" panose="05000000000000000000" pitchFamily="2" charset="2"/>
              <a:buChar char="Ø"/>
            </a:pPr>
            <a:r>
              <a:rPr lang="en-US" sz="5600" b="1" i="1" dirty="0"/>
              <a:t>Age Distribution: </a:t>
            </a:r>
            <a:r>
              <a:rPr lang="en-US" sz="5600" i="1" dirty="0"/>
              <a:t>Age segmentation was basically of 27 year old’s who made the maximum usage of yellow Cab</a:t>
            </a:r>
          </a:p>
          <a:p>
            <a:pPr>
              <a:buFont typeface="Wingdings" panose="05000000000000000000" pitchFamily="2" charset="2"/>
              <a:buChar char="Ø"/>
            </a:pPr>
            <a:r>
              <a:rPr lang="en-US" sz="5600" b="1" i="1" dirty="0"/>
              <a:t>Market Demand</a:t>
            </a:r>
            <a:r>
              <a:rPr lang="en-US" sz="5600" i="1" dirty="0"/>
              <a:t>: Though the </a:t>
            </a:r>
            <a:r>
              <a:rPr lang="en-US" sz="5600" b="1" i="1" dirty="0"/>
              <a:t> yellow cab had higher cost of trip ,still it was preferred by most of the users showing its high demand in the market</a:t>
            </a:r>
          </a:p>
          <a:p>
            <a:pPr>
              <a:buFont typeface="Wingdings" panose="05000000000000000000" pitchFamily="2" charset="2"/>
              <a:buChar char="Ø"/>
            </a:pPr>
            <a:r>
              <a:rPr lang="en-US" sz="5600" b="1" i="1" dirty="0"/>
              <a:t>Income wise Reach :</a:t>
            </a:r>
            <a:r>
              <a:rPr lang="en-US" sz="5600" i="1" dirty="0"/>
              <a:t>Both the cabs are very popular in high and medium income class (yet the Yellow cab is having higher profit</a:t>
            </a:r>
          </a:p>
          <a:p>
            <a:pPr>
              <a:buFont typeface="Wingdings" panose="05000000000000000000" pitchFamily="2" charset="2"/>
              <a:buChar char="Ø"/>
            </a:pPr>
            <a:r>
              <a:rPr lang="en-US" sz="5600" b="1" i="1" dirty="0"/>
              <a:t>Yearly Trips </a:t>
            </a:r>
            <a:r>
              <a:rPr lang="en-US" sz="5600" i="1" dirty="0"/>
              <a:t>: Analysis shows that more trips occur by the end of the month with maximum trips taken in the year 2016.</a:t>
            </a:r>
          </a:p>
          <a:p>
            <a:pPr marL="0" indent="0">
              <a:buNone/>
            </a:pPr>
            <a:endParaRPr lang="en-US" sz="5600" b="1" i="1"/>
          </a:p>
          <a:p>
            <a:pPr marL="0" indent="0">
              <a:buNone/>
            </a:pPr>
            <a:endParaRPr lang="en-US" sz="5600" b="1" i="1" dirty="0"/>
          </a:p>
          <a:p>
            <a:pPr marL="0" indent="0">
              <a:buNone/>
            </a:pPr>
            <a:r>
              <a:rPr lang="en-US" sz="9600" b="1" i="1" dirty="0"/>
              <a:t>Yellow cab is better than the Pink Cab for investment due to above recommendations.</a:t>
            </a:r>
          </a:p>
          <a:p>
            <a:pPr marL="0" indent="0">
              <a:buNone/>
            </a:pPr>
            <a:endParaRPr lang="en-US" dirty="0"/>
          </a:p>
        </p:txBody>
      </p:sp>
    </p:spTree>
    <p:extLst>
      <p:ext uri="{BB962C8B-B14F-4D97-AF65-F5344CB8AC3E}">
        <p14:creationId xmlns:p14="http://schemas.microsoft.com/office/powerpoint/2010/main" val="4016555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Tree>
    <p:extLst>
      <p:ext uri="{BB962C8B-B14F-4D97-AF65-F5344CB8AC3E}">
        <p14:creationId xmlns:p14="http://schemas.microsoft.com/office/powerpoint/2010/main" val="11682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03E4-155D-436C-8EE6-CED2F0363E85}"/>
              </a:ext>
            </a:extLst>
          </p:cNvPr>
          <p:cNvSpPr>
            <a:spLocks noGrp="1"/>
          </p:cNvSpPr>
          <p:nvPr>
            <p:ph type="title"/>
          </p:nvPr>
        </p:nvSpPr>
        <p:spPr/>
        <p:txBody>
          <a:bodyPr/>
          <a:lstStyle/>
          <a:p>
            <a:r>
              <a:rPr lang="en-US" b="1" dirty="0"/>
              <a:t>Problem Statement</a:t>
            </a:r>
          </a:p>
        </p:txBody>
      </p:sp>
      <p:sp>
        <p:nvSpPr>
          <p:cNvPr id="3" name="Content Placeholder 2">
            <a:extLst>
              <a:ext uri="{FF2B5EF4-FFF2-40B4-BE49-F238E27FC236}">
                <a16:creationId xmlns:a16="http://schemas.microsoft.com/office/drawing/2014/main" id="{E4DA4C89-0B54-40F3-9139-97468C99DB09}"/>
              </a:ext>
            </a:extLst>
          </p:cNvPr>
          <p:cNvSpPr>
            <a:spLocks noGrp="1"/>
          </p:cNvSpPr>
          <p:nvPr>
            <p:ph idx="1"/>
          </p:nvPr>
        </p:nvSpPr>
        <p:spPr/>
        <p:txBody>
          <a:bodyPr/>
          <a:lstStyle/>
          <a:p>
            <a:pPr marL="0" indent="0">
              <a:buNone/>
            </a:pPr>
            <a:endParaRPr lang="en-US" sz="2800" b="0" i="0" dirty="0">
              <a:effectLst/>
            </a:endParaRPr>
          </a:p>
          <a:p>
            <a:pPr marL="0" indent="0">
              <a:buNone/>
            </a:pPr>
            <a:r>
              <a:rPr lang="en-US" sz="2800" b="0" i="0" dirty="0">
                <a:effectLst/>
              </a:rPr>
              <a:t>XYZ is a private firm in US. Due to remarkable growth in the Cab Industry in last few years and multiple key players in the market, it is planning for an investment in Cab industry and as per their Go-to-Market(G2M) strategy they want to understand the market before taking final decision. </a:t>
            </a:r>
          </a:p>
          <a:p>
            <a:pPr marL="0" indent="0">
              <a:buNone/>
            </a:pPr>
            <a:r>
              <a:rPr lang="en-US" sz="2800" b="0" i="0" dirty="0">
                <a:effectLst/>
              </a:rPr>
              <a:t>Their  problem is </a:t>
            </a:r>
            <a:r>
              <a:rPr lang="en-US" dirty="0"/>
              <a:t>their  inability to</a:t>
            </a:r>
            <a:r>
              <a:rPr lang="en-US" sz="2800" dirty="0"/>
              <a:t> identify the right company for making investment.</a:t>
            </a:r>
          </a:p>
          <a:p>
            <a:endParaRPr lang="en-US" dirty="0"/>
          </a:p>
        </p:txBody>
      </p:sp>
    </p:spTree>
    <p:extLst>
      <p:ext uri="{BB962C8B-B14F-4D97-AF65-F5344CB8AC3E}">
        <p14:creationId xmlns:p14="http://schemas.microsoft.com/office/powerpoint/2010/main" val="138395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8B3-6A5C-4E16-BECA-0BE95E5F26A0}"/>
              </a:ext>
            </a:extLst>
          </p:cNvPr>
          <p:cNvSpPr>
            <a:spLocks noGrp="1"/>
          </p:cNvSpPr>
          <p:nvPr>
            <p:ph type="title"/>
          </p:nvPr>
        </p:nvSpPr>
        <p:spPr/>
        <p:txBody>
          <a:bodyPr/>
          <a:lstStyle/>
          <a:p>
            <a:r>
              <a:rPr lang="en-US" b="1" dirty="0"/>
              <a:t>Approaches taken</a:t>
            </a:r>
          </a:p>
        </p:txBody>
      </p:sp>
      <p:sp>
        <p:nvSpPr>
          <p:cNvPr id="3" name="Content Placeholder 2">
            <a:extLst>
              <a:ext uri="{FF2B5EF4-FFF2-40B4-BE49-F238E27FC236}">
                <a16:creationId xmlns:a16="http://schemas.microsoft.com/office/drawing/2014/main" id="{565C75F2-B10A-4B02-A82C-2F126AD03707}"/>
              </a:ext>
            </a:extLst>
          </p:cNvPr>
          <p:cNvSpPr>
            <a:spLocks noGrp="1"/>
          </p:cNvSpPr>
          <p:nvPr>
            <p:ph idx="1"/>
          </p:nvPr>
        </p:nvSpPr>
        <p:spPr/>
        <p:txBody>
          <a:bodyPr/>
          <a:lstStyle/>
          <a:p>
            <a:pPr>
              <a:buFont typeface="Wingdings" panose="05000000000000000000" pitchFamily="2" charset="2"/>
              <a:buChar char="Ø"/>
            </a:pPr>
            <a:r>
              <a:rPr lang="en-US" sz="2000" dirty="0"/>
              <a:t>Data was taken from </a:t>
            </a:r>
            <a:r>
              <a:rPr lang="en-US" sz="2000" dirty="0" err="1"/>
              <a:t>github</a:t>
            </a:r>
            <a:r>
              <a:rPr lang="en-US" sz="2000" dirty="0"/>
              <a:t> </a:t>
            </a:r>
          </a:p>
          <a:p>
            <a:pPr>
              <a:buFont typeface="Wingdings" panose="05000000000000000000" pitchFamily="2" charset="2"/>
              <a:buChar char="Ø"/>
            </a:pPr>
            <a:r>
              <a:rPr lang="en-US" sz="2000" dirty="0"/>
              <a:t> Data was cleaned and data types checked.</a:t>
            </a:r>
          </a:p>
          <a:p>
            <a:pPr>
              <a:buFont typeface="Wingdings" panose="05000000000000000000" pitchFamily="2" charset="2"/>
              <a:buChar char="Ø"/>
            </a:pPr>
            <a:r>
              <a:rPr lang="en-US" sz="2000" dirty="0"/>
              <a:t>Table relationship was found and each table was linked to the table with primary and secondary key</a:t>
            </a:r>
          </a:p>
          <a:p>
            <a:pPr>
              <a:buFont typeface="Wingdings" panose="05000000000000000000" pitchFamily="2" charset="2"/>
              <a:buChar char="Ø"/>
            </a:pPr>
            <a:r>
              <a:rPr lang="en-US" sz="2000" dirty="0"/>
              <a:t>Tables were modelled according to their relationship</a:t>
            </a:r>
          </a:p>
          <a:p>
            <a:pPr>
              <a:buFont typeface="Wingdings" panose="05000000000000000000" pitchFamily="2" charset="2"/>
              <a:buChar char="Ø"/>
            </a:pPr>
            <a:r>
              <a:rPr lang="en-US" sz="2000" dirty="0"/>
              <a:t>Profit of rides are calculated keeping other factors constant and only </a:t>
            </a:r>
          </a:p>
          <a:p>
            <a:pPr>
              <a:buFont typeface="Wingdings" panose="05000000000000000000" pitchFamily="2" charset="2"/>
              <a:buChar char="Ø"/>
            </a:pPr>
            <a:r>
              <a:rPr lang="en-US" sz="2000" dirty="0"/>
              <a:t> </a:t>
            </a:r>
            <a:r>
              <a:rPr lang="en-US" sz="2000" dirty="0" err="1"/>
              <a:t>Price_Charged</a:t>
            </a:r>
            <a:r>
              <a:rPr lang="en-US" sz="2000" dirty="0"/>
              <a:t> and </a:t>
            </a:r>
            <a:r>
              <a:rPr lang="en-US" sz="2000" dirty="0" err="1"/>
              <a:t>Cost_of_Trip</a:t>
            </a:r>
            <a:r>
              <a:rPr lang="en-US" sz="2000" dirty="0"/>
              <a:t> features used to calculate profit.</a:t>
            </a:r>
          </a:p>
          <a:p>
            <a:pPr>
              <a:buFont typeface="Wingdings" panose="05000000000000000000" pitchFamily="2" charset="2"/>
              <a:buChar char="Ø"/>
            </a:pPr>
            <a:r>
              <a:rPr lang="en-US" sz="2000" dirty="0"/>
              <a:t> Users feature of city dataset is treated as number of cab users in the city including yellow and pink cab users</a:t>
            </a:r>
          </a:p>
          <a:p>
            <a:endParaRPr lang="en-US" dirty="0"/>
          </a:p>
          <a:p>
            <a:endParaRPr lang="en-US" dirty="0"/>
          </a:p>
        </p:txBody>
      </p:sp>
    </p:spTree>
    <p:extLst>
      <p:ext uri="{BB962C8B-B14F-4D97-AF65-F5344CB8AC3E}">
        <p14:creationId xmlns:p14="http://schemas.microsoft.com/office/powerpoint/2010/main" val="316400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2569-4750-4C31-8B70-418E36E77299}"/>
              </a:ext>
            </a:extLst>
          </p:cNvPr>
          <p:cNvSpPr>
            <a:spLocks noGrp="1"/>
          </p:cNvSpPr>
          <p:nvPr>
            <p:ph type="title"/>
          </p:nvPr>
        </p:nvSpPr>
        <p:spPr/>
        <p:txBody>
          <a:bodyPr>
            <a:normAutofit/>
          </a:bodyPr>
          <a:lstStyle/>
          <a:p>
            <a:r>
              <a:rPr lang="en-US" sz="3600" b="1" dirty="0"/>
              <a:t>Table Relationship</a:t>
            </a:r>
          </a:p>
        </p:txBody>
      </p:sp>
      <p:pic>
        <p:nvPicPr>
          <p:cNvPr id="4" name="Picture 3">
            <a:extLst>
              <a:ext uri="{FF2B5EF4-FFF2-40B4-BE49-F238E27FC236}">
                <a16:creationId xmlns:a16="http://schemas.microsoft.com/office/drawing/2014/main" id="{1FB213FD-BE9A-48EF-8CEF-2177561045FC}"/>
              </a:ext>
            </a:extLst>
          </p:cNvPr>
          <p:cNvPicPr>
            <a:picLocks noChangeAspect="1"/>
          </p:cNvPicPr>
          <p:nvPr/>
        </p:nvPicPr>
        <p:blipFill rotWithShape="1">
          <a:blip r:embed="rId2"/>
          <a:srcRect l="3423" t="21739" r="37229" b="12029"/>
          <a:stretch/>
        </p:blipFill>
        <p:spPr>
          <a:xfrm>
            <a:off x="735495" y="1830871"/>
            <a:ext cx="7235687" cy="4542183"/>
          </a:xfrm>
          <a:prstGeom prst="rect">
            <a:avLst/>
          </a:prstGeom>
        </p:spPr>
      </p:pic>
      <p:sp>
        <p:nvSpPr>
          <p:cNvPr id="5" name="TextBox 4">
            <a:extLst>
              <a:ext uri="{FF2B5EF4-FFF2-40B4-BE49-F238E27FC236}">
                <a16:creationId xmlns:a16="http://schemas.microsoft.com/office/drawing/2014/main" id="{0594C842-2E6E-42B7-9A56-5B377AC0BFE0}"/>
              </a:ext>
            </a:extLst>
          </p:cNvPr>
          <p:cNvSpPr txBox="1"/>
          <p:nvPr/>
        </p:nvSpPr>
        <p:spPr>
          <a:xfrm>
            <a:off x="8865703" y="2057484"/>
            <a:ext cx="2590802" cy="1877437"/>
          </a:xfrm>
          <a:prstGeom prst="rect">
            <a:avLst/>
          </a:prstGeom>
          <a:solidFill>
            <a:schemeClr val="accent2">
              <a:lumMod val="40000"/>
              <a:lumOff val="60000"/>
            </a:schemeClr>
          </a:solidFill>
        </p:spPr>
        <p:txBody>
          <a:bodyPr wrap="square" rtlCol="0">
            <a:spAutoFit/>
          </a:bodyPr>
          <a:lstStyle/>
          <a:p>
            <a:r>
              <a:rPr lang="en-US" sz="1400" b="1" dirty="0"/>
              <a:t> Cab data and City Data tables are linked by similar fields city with one to many. </a:t>
            </a:r>
          </a:p>
          <a:p>
            <a:r>
              <a:rPr lang="en-US" sz="1400" b="1" dirty="0"/>
              <a:t>Similarly Cab Data and Transaction ID are linked by Transaction ID with one to many relationship </a:t>
            </a:r>
          </a:p>
          <a:p>
            <a:endParaRPr lang="en-US" dirty="0"/>
          </a:p>
        </p:txBody>
      </p:sp>
      <p:cxnSp>
        <p:nvCxnSpPr>
          <p:cNvPr id="7" name="Straight Arrow Connector 6">
            <a:extLst>
              <a:ext uri="{FF2B5EF4-FFF2-40B4-BE49-F238E27FC236}">
                <a16:creationId xmlns:a16="http://schemas.microsoft.com/office/drawing/2014/main" id="{9C6F0344-A6B5-4B1C-A12E-E0BFDBD9F143}"/>
              </a:ext>
            </a:extLst>
          </p:cNvPr>
          <p:cNvCxnSpPr/>
          <p:nvPr/>
        </p:nvCxnSpPr>
        <p:spPr>
          <a:xfrm flipH="1">
            <a:off x="3220278" y="2932043"/>
            <a:ext cx="5506279" cy="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82B1C7-1E67-4C8F-9AAA-B50652EB54A0}"/>
              </a:ext>
            </a:extLst>
          </p:cNvPr>
          <p:cNvSpPr txBox="1"/>
          <p:nvPr/>
        </p:nvSpPr>
        <p:spPr>
          <a:xfrm flipH="1">
            <a:off x="8776252" y="4721087"/>
            <a:ext cx="1838739" cy="954107"/>
          </a:xfrm>
          <a:prstGeom prst="rect">
            <a:avLst/>
          </a:prstGeom>
          <a:solidFill>
            <a:schemeClr val="accent2">
              <a:lumMod val="40000"/>
              <a:lumOff val="60000"/>
            </a:schemeClr>
          </a:solidFill>
        </p:spPr>
        <p:txBody>
          <a:bodyPr wrap="square" rtlCol="0">
            <a:spAutoFit/>
          </a:bodyPr>
          <a:lstStyle/>
          <a:p>
            <a:r>
              <a:rPr lang="en-US" sz="1400" b="1" dirty="0"/>
              <a:t>Table Transaction ID is linked to Customer ID with many to many relationship </a:t>
            </a:r>
          </a:p>
        </p:txBody>
      </p:sp>
      <p:cxnSp>
        <p:nvCxnSpPr>
          <p:cNvPr id="11" name="Straight Arrow Connector 10">
            <a:extLst>
              <a:ext uri="{FF2B5EF4-FFF2-40B4-BE49-F238E27FC236}">
                <a16:creationId xmlns:a16="http://schemas.microsoft.com/office/drawing/2014/main" id="{83BBC4DC-1BE0-4BDE-B707-921966E56354}"/>
              </a:ext>
            </a:extLst>
          </p:cNvPr>
          <p:cNvCxnSpPr/>
          <p:nvPr/>
        </p:nvCxnSpPr>
        <p:spPr>
          <a:xfrm flipH="1" flipV="1">
            <a:off x="5426765" y="4721087"/>
            <a:ext cx="3150705" cy="27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360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2984-9E9C-452D-801E-3A05CDC26A8B}"/>
              </a:ext>
            </a:extLst>
          </p:cNvPr>
          <p:cNvSpPr>
            <a:spLocks noGrp="1"/>
          </p:cNvSpPr>
          <p:nvPr>
            <p:ph type="title"/>
          </p:nvPr>
        </p:nvSpPr>
        <p:spPr/>
        <p:txBody>
          <a:bodyPr/>
          <a:lstStyle/>
          <a:p>
            <a:r>
              <a:rPr lang="en-US" b="1" dirty="0"/>
              <a:t>Cab Data</a:t>
            </a:r>
          </a:p>
        </p:txBody>
      </p:sp>
      <p:pic>
        <p:nvPicPr>
          <p:cNvPr id="4" name="Picture 3">
            <a:extLst>
              <a:ext uri="{FF2B5EF4-FFF2-40B4-BE49-F238E27FC236}">
                <a16:creationId xmlns:a16="http://schemas.microsoft.com/office/drawing/2014/main" id="{DF2E9799-0261-484A-9873-35C21575B573}"/>
              </a:ext>
            </a:extLst>
          </p:cNvPr>
          <p:cNvPicPr>
            <a:picLocks noChangeAspect="1"/>
          </p:cNvPicPr>
          <p:nvPr/>
        </p:nvPicPr>
        <p:blipFill rotWithShape="1">
          <a:blip r:embed="rId2"/>
          <a:srcRect l="16794" t="53478" r="35679" b="24493"/>
          <a:stretch/>
        </p:blipFill>
        <p:spPr>
          <a:xfrm>
            <a:off x="1364735" y="1690688"/>
            <a:ext cx="8683726" cy="2264025"/>
          </a:xfrm>
          <a:prstGeom prst="rect">
            <a:avLst/>
          </a:prstGeom>
        </p:spPr>
      </p:pic>
      <p:pic>
        <p:nvPicPr>
          <p:cNvPr id="6" name="Picture 5">
            <a:extLst>
              <a:ext uri="{FF2B5EF4-FFF2-40B4-BE49-F238E27FC236}">
                <a16:creationId xmlns:a16="http://schemas.microsoft.com/office/drawing/2014/main" id="{0514D99C-936C-4C78-8AE9-9BF8F376528D}"/>
              </a:ext>
            </a:extLst>
          </p:cNvPr>
          <p:cNvPicPr>
            <a:picLocks noChangeAspect="1"/>
          </p:cNvPicPr>
          <p:nvPr/>
        </p:nvPicPr>
        <p:blipFill rotWithShape="1">
          <a:blip r:embed="rId3"/>
          <a:srcRect l="17527" t="50000" r="25270" b="27971"/>
          <a:stretch/>
        </p:blipFill>
        <p:spPr>
          <a:xfrm>
            <a:off x="1364735" y="4572001"/>
            <a:ext cx="9571384" cy="2073350"/>
          </a:xfrm>
          <a:prstGeom prst="rect">
            <a:avLst/>
          </a:prstGeom>
        </p:spPr>
      </p:pic>
      <p:sp>
        <p:nvSpPr>
          <p:cNvPr id="7" name="TextBox 6">
            <a:extLst>
              <a:ext uri="{FF2B5EF4-FFF2-40B4-BE49-F238E27FC236}">
                <a16:creationId xmlns:a16="http://schemas.microsoft.com/office/drawing/2014/main" id="{6FF5F666-0B0F-4757-AABF-9DEB4EBDE453}"/>
              </a:ext>
            </a:extLst>
          </p:cNvPr>
          <p:cNvSpPr txBox="1"/>
          <p:nvPr/>
        </p:nvSpPr>
        <p:spPr>
          <a:xfrm flipH="1">
            <a:off x="2802834" y="1331843"/>
            <a:ext cx="993913" cy="369332"/>
          </a:xfrm>
          <a:prstGeom prst="rect">
            <a:avLst/>
          </a:prstGeom>
          <a:solidFill>
            <a:srgbClr val="FFC000"/>
          </a:solidFill>
        </p:spPr>
        <p:txBody>
          <a:bodyPr wrap="square" rtlCol="0">
            <a:spAutoFit/>
          </a:bodyPr>
          <a:lstStyle/>
          <a:p>
            <a:r>
              <a:rPr lang="en-US" b="1" dirty="0"/>
              <a:t>Before </a:t>
            </a:r>
          </a:p>
        </p:txBody>
      </p:sp>
      <p:sp>
        <p:nvSpPr>
          <p:cNvPr id="8" name="TextBox 7">
            <a:extLst>
              <a:ext uri="{FF2B5EF4-FFF2-40B4-BE49-F238E27FC236}">
                <a16:creationId xmlns:a16="http://schemas.microsoft.com/office/drawing/2014/main" id="{B9392643-2E2E-4D47-AA15-54311B595AC4}"/>
              </a:ext>
            </a:extLst>
          </p:cNvPr>
          <p:cNvSpPr txBox="1"/>
          <p:nvPr/>
        </p:nvSpPr>
        <p:spPr>
          <a:xfrm>
            <a:off x="2186609" y="4114800"/>
            <a:ext cx="4513480" cy="369332"/>
          </a:xfrm>
          <a:prstGeom prst="rect">
            <a:avLst/>
          </a:prstGeom>
          <a:solidFill>
            <a:srgbClr val="FFC000"/>
          </a:solidFill>
        </p:spPr>
        <p:txBody>
          <a:bodyPr wrap="none" rtlCol="0">
            <a:spAutoFit/>
          </a:bodyPr>
          <a:lstStyle/>
          <a:p>
            <a:r>
              <a:rPr lang="en-US" b="1" dirty="0"/>
              <a:t>After transforming it by year ,month and day </a:t>
            </a:r>
          </a:p>
        </p:txBody>
      </p:sp>
    </p:spTree>
    <p:extLst>
      <p:ext uri="{BB962C8B-B14F-4D97-AF65-F5344CB8AC3E}">
        <p14:creationId xmlns:p14="http://schemas.microsoft.com/office/powerpoint/2010/main" val="3924263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CC5E-A9AB-4777-AD77-236D846DAF5E}"/>
              </a:ext>
            </a:extLst>
          </p:cNvPr>
          <p:cNvSpPr>
            <a:spLocks noGrp="1"/>
          </p:cNvSpPr>
          <p:nvPr>
            <p:ph type="title"/>
          </p:nvPr>
        </p:nvSpPr>
        <p:spPr/>
        <p:txBody>
          <a:bodyPr/>
          <a:lstStyle/>
          <a:p>
            <a:r>
              <a:rPr lang="en-US" b="1" dirty="0"/>
              <a:t>City Data</a:t>
            </a:r>
          </a:p>
        </p:txBody>
      </p:sp>
      <p:pic>
        <p:nvPicPr>
          <p:cNvPr id="5" name="Picture 4">
            <a:extLst>
              <a:ext uri="{FF2B5EF4-FFF2-40B4-BE49-F238E27FC236}">
                <a16:creationId xmlns:a16="http://schemas.microsoft.com/office/drawing/2014/main" id="{A1ADED72-D345-458D-9659-E468BF50BF3E}"/>
              </a:ext>
            </a:extLst>
          </p:cNvPr>
          <p:cNvPicPr>
            <a:picLocks noChangeAspect="1"/>
          </p:cNvPicPr>
          <p:nvPr/>
        </p:nvPicPr>
        <p:blipFill rotWithShape="1">
          <a:blip r:embed="rId2"/>
          <a:srcRect l="16875" t="55217" r="61440" b="23334"/>
          <a:stretch/>
        </p:blipFill>
        <p:spPr>
          <a:xfrm>
            <a:off x="838200" y="1928192"/>
            <a:ext cx="9329530" cy="5190866"/>
          </a:xfrm>
          <a:prstGeom prst="rect">
            <a:avLst/>
          </a:prstGeom>
        </p:spPr>
      </p:pic>
    </p:spTree>
    <p:extLst>
      <p:ext uri="{BB962C8B-B14F-4D97-AF65-F5344CB8AC3E}">
        <p14:creationId xmlns:p14="http://schemas.microsoft.com/office/powerpoint/2010/main" val="2092802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B996-75FB-44C9-B1D6-238AAC07ECBE}"/>
              </a:ext>
            </a:extLst>
          </p:cNvPr>
          <p:cNvSpPr>
            <a:spLocks noGrp="1"/>
          </p:cNvSpPr>
          <p:nvPr>
            <p:ph type="title"/>
          </p:nvPr>
        </p:nvSpPr>
        <p:spPr/>
        <p:txBody>
          <a:bodyPr/>
          <a:lstStyle/>
          <a:p>
            <a:r>
              <a:rPr lang="en-US" b="1" dirty="0"/>
              <a:t>Transaction Data</a:t>
            </a:r>
          </a:p>
        </p:txBody>
      </p:sp>
      <p:pic>
        <p:nvPicPr>
          <p:cNvPr id="4" name="Picture 3">
            <a:extLst>
              <a:ext uri="{FF2B5EF4-FFF2-40B4-BE49-F238E27FC236}">
                <a16:creationId xmlns:a16="http://schemas.microsoft.com/office/drawing/2014/main" id="{A8499359-00AF-4189-BEAA-0983B9F28A89}"/>
              </a:ext>
            </a:extLst>
          </p:cNvPr>
          <p:cNvPicPr>
            <a:picLocks noChangeAspect="1"/>
          </p:cNvPicPr>
          <p:nvPr/>
        </p:nvPicPr>
        <p:blipFill rotWithShape="1">
          <a:blip r:embed="rId2"/>
          <a:srcRect l="16630" t="35072" r="57040" b="43333"/>
          <a:stretch/>
        </p:blipFill>
        <p:spPr>
          <a:xfrm>
            <a:off x="2130286" y="1901101"/>
            <a:ext cx="8246165" cy="3803960"/>
          </a:xfrm>
          <a:prstGeom prst="rect">
            <a:avLst/>
          </a:prstGeom>
        </p:spPr>
      </p:pic>
    </p:spTree>
    <p:extLst>
      <p:ext uri="{BB962C8B-B14F-4D97-AF65-F5344CB8AC3E}">
        <p14:creationId xmlns:p14="http://schemas.microsoft.com/office/powerpoint/2010/main" val="689924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docProps/app.xml><?xml version="1.0" encoding="utf-8"?>
<Properties xmlns="http://schemas.openxmlformats.org/officeDocument/2006/extended-properties" xmlns:vt="http://schemas.openxmlformats.org/officeDocument/2006/docPropsVTypes">
  <Template>Data Glacier Internship</Template>
  <TotalTime>857</TotalTime>
  <Words>1139</Words>
  <Application>Microsoft Office PowerPoint</Application>
  <PresentationFormat>Widescreen</PresentationFormat>
  <Paragraphs>98</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Lato Extended</vt:lpstr>
      <vt:lpstr>Wingdings</vt:lpstr>
      <vt:lpstr>Office Theme</vt:lpstr>
      <vt:lpstr>PowerPoint Presentation</vt:lpstr>
      <vt:lpstr>   Agenda</vt:lpstr>
      <vt:lpstr>Executive Summary</vt:lpstr>
      <vt:lpstr>Problem Statement</vt:lpstr>
      <vt:lpstr>Approaches taken</vt:lpstr>
      <vt:lpstr>Table Relationship</vt:lpstr>
      <vt:lpstr>Cab Data</vt:lpstr>
      <vt:lpstr>City Data</vt:lpstr>
      <vt:lpstr>Transaction Data</vt:lpstr>
      <vt:lpstr>Cab data with profit column</vt:lpstr>
      <vt:lpstr>Column Information after joining Cab Data, Transaction ID, Customer ID &amp; City Tables</vt:lpstr>
      <vt:lpstr>Assumptions taken</vt:lpstr>
      <vt:lpstr> Analysis-Profit earned being dependent on Company  </vt:lpstr>
      <vt:lpstr>Yearly Analysis of company</vt:lpstr>
      <vt:lpstr>Analysis- Travel frequency/Month</vt:lpstr>
      <vt:lpstr>Analysis-Travel Frequency/Year</vt:lpstr>
      <vt:lpstr>Analysis -Cost of Trip by City and Company</vt:lpstr>
      <vt:lpstr>Analysis-Payment Mode</vt:lpstr>
      <vt:lpstr>Analysis-Payment mode and Profit</vt:lpstr>
      <vt:lpstr>Analysis -Yearly customer Count</vt:lpstr>
      <vt:lpstr>Analysis- Profit by Year, Company &amp; City</vt:lpstr>
      <vt:lpstr>Analysis-Decrease in Profit by year, day and Company</vt:lpstr>
      <vt:lpstr>Analysis-Profit by Customer base ( Age )</vt:lpstr>
      <vt:lpstr>Analysis-Travel Frequency by gender</vt:lpstr>
      <vt:lpstr>Analysis- Profit and Income according to Company</vt:lpstr>
      <vt:lpstr>Analysis-Customer Segmentation</vt:lpstr>
      <vt:lpstr>Analysis-Market Demand of company</vt:lpstr>
      <vt:lpstr>Analysis-Profit distribution by  year and Company</vt:lpstr>
      <vt:lpstr>Analysis-Profit and Income by Company</vt:lpstr>
      <vt:lpstr>Recommendation for using the Yellow Cab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68</cp:revision>
  <dcterms:created xsi:type="dcterms:W3CDTF">2021-02-21T18:57:37Z</dcterms:created>
  <dcterms:modified xsi:type="dcterms:W3CDTF">2021-03-14T23:31:18Z</dcterms:modified>
</cp:coreProperties>
</file>